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4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6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7.xml" ContentType="application/vnd.openxmlformats-officedocument.theme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8.xml" ContentType="application/vnd.openxmlformats-officedocument.theme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9.xml" ContentType="application/vnd.openxmlformats-officedocument.theme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0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theme/theme11.xml" ContentType="application/vnd.openxmlformats-officedocument.theme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theme/theme12.xml" ContentType="application/vnd.openxmlformats-officedocument.theme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theme/theme13.xml" ContentType="application/vnd.openxmlformats-officedocument.theme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88" r:id="rId1"/>
    <p:sldMasterId id="2147484407" r:id="rId2"/>
    <p:sldMasterId id="2147484425" r:id="rId3"/>
    <p:sldMasterId id="2147484443" r:id="rId4"/>
    <p:sldMasterId id="2147484544" r:id="rId5"/>
    <p:sldMasterId id="2147484559" r:id="rId6"/>
    <p:sldMasterId id="2147484578" r:id="rId7"/>
    <p:sldMasterId id="2147484597" r:id="rId8"/>
    <p:sldMasterId id="2147484616" r:id="rId9"/>
    <p:sldMasterId id="2147484634" r:id="rId10"/>
    <p:sldMasterId id="2147484654" r:id="rId11"/>
    <p:sldMasterId id="2147484673" r:id="rId12"/>
    <p:sldMasterId id="2147484692" r:id="rId13"/>
    <p:sldMasterId id="2147484711" r:id="rId14"/>
  </p:sldMasterIdLst>
  <p:notesMasterIdLst>
    <p:notesMasterId r:id="rId44"/>
  </p:notesMasterIdLst>
  <p:handoutMasterIdLst>
    <p:handoutMasterId r:id="rId45"/>
  </p:handoutMasterIdLst>
  <p:sldIdLst>
    <p:sldId id="256" r:id="rId15"/>
    <p:sldId id="459" r:id="rId16"/>
    <p:sldId id="460" r:id="rId17"/>
    <p:sldId id="461" r:id="rId18"/>
    <p:sldId id="462" r:id="rId19"/>
    <p:sldId id="463" r:id="rId20"/>
    <p:sldId id="464" r:id="rId21"/>
    <p:sldId id="465" r:id="rId22"/>
    <p:sldId id="466" r:id="rId23"/>
    <p:sldId id="467" r:id="rId24"/>
    <p:sldId id="468" r:id="rId25"/>
    <p:sldId id="469" r:id="rId26"/>
    <p:sldId id="470" r:id="rId27"/>
    <p:sldId id="471" r:id="rId28"/>
    <p:sldId id="472" r:id="rId29"/>
    <p:sldId id="473" r:id="rId30"/>
    <p:sldId id="474" r:id="rId31"/>
    <p:sldId id="475" r:id="rId32"/>
    <p:sldId id="476" r:id="rId33"/>
    <p:sldId id="477" r:id="rId34"/>
    <p:sldId id="478" r:id="rId35"/>
    <p:sldId id="479" r:id="rId36"/>
    <p:sldId id="498" r:id="rId37"/>
    <p:sldId id="480" r:id="rId38"/>
    <p:sldId id="497" r:id="rId39"/>
    <p:sldId id="481" r:id="rId40"/>
    <p:sldId id="482" r:id="rId41"/>
    <p:sldId id="483" r:id="rId42"/>
    <p:sldId id="496" r:id="rId43"/>
  </p:sldIdLst>
  <p:sldSz cx="12192000" cy="6858000"/>
  <p:notesSz cx="6797675" cy="987425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 autoAdjust="0"/>
    <p:restoredTop sz="94680" autoAdjust="0"/>
  </p:normalViewPr>
  <p:slideViewPr>
    <p:cSldViewPr>
      <p:cViewPr varScale="1">
        <p:scale>
          <a:sx n="69" d="100"/>
          <a:sy n="69" d="100"/>
        </p:scale>
        <p:origin x="888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53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slide" Target="slides/slide25.xml"/><Relationship Id="rId21" Type="http://schemas.openxmlformats.org/officeDocument/2006/relationships/slide" Target="slides/slide7.xml"/><Relationship Id="rId34" Type="http://schemas.openxmlformats.org/officeDocument/2006/relationships/slide" Target="slides/slide20.xml"/><Relationship Id="rId42" Type="http://schemas.openxmlformats.org/officeDocument/2006/relationships/slide" Target="slides/slide28.xml"/><Relationship Id="rId47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9" Type="http://schemas.openxmlformats.org/officeDocument/2006/relationships/slide" Target="slides/slide15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slide" Target="slides/slide26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49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31" Type="http://schemas.openxmlformats.org/officeDocument/2006/relationships/slide" Target="slides/slide1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slide" Target="slides/slide29.xml"/><Relationship Id="rId48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openxmlformats.org/officeDocument/2006/relationships/presProps" Target="presProps.xml"/><Relationship Id="rId20" Type="http://schemas.openxmlformats.org/officeDocument/2006/relationships/slide" Target="slides/slide6.xml"/><Relationship Id="rId41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dirty="0"/>
              <a:t>Ingeniera de Software I 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F84D4-BDD2-40FC-9053-0479BC979EB7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2030991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dirty="0"/>
              <a:t>Ingeniera de Software I 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D6C09-D79C-4073-A293-6B985945BAB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9255995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109538" y="741363"/>
            <a:ext cx="6578600" cy="3702050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6D6C09-D79C-4073-A293-6B985945BABF}" type="slidenum">
              <a:rPr lang="es-ES" smtClean="0"/>
              <a:pPr/>
              <a:t>1</a:t>
            </a:fld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encabezado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s-ES" dirty="0"/>
              <a:t>Ingeniera de Software I </a:t>
            </a:r>
          </a:p>
        </p:txBody>
      </p:sp>
    </p:spTree>
    <p:extLst>
      <p:ext uri="{BB962C8B-B14F-4D97-AF65-F5344CB8AC3E}">
        <p14:creationId xmlns:p14="http://schemas.microsoft.com/office/powerpoint/2010/main" val="777881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4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8915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38916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38917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38918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0CCFE5A-32AD-452B-B19F-3DDA3494183F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5285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2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0963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40964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40965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40966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69C9905-A27C-4B78-BA0D-4E9307B45027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9426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43011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43012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43013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43014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6B98CF2-7CBE-4732-8155-2191FF254A3D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109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109538" y="741363"/>
            <a:ext cx="6578600" cy="3702050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80CDB-AA8E-4156-B842-627112A6019E}" type="slidenum">
              <a:rPr lang="es-AR" smtClean="0"/>
              <a:pPr/>
              <a:t>27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7259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09538" y="741363"/>
            <a:ext cx="6578600" cy="370205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2011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4DCCE4DB-AD5C-4DA1-A836-516F5EC67C0C}" type="slidenum">
              <a:rPr lang="es-ES" smtClean="0"/>
              <a:pPr>
                <a:defRPr/>
              </a:pPr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686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2531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22532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22533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22534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451C4D1-E9BF-4C08-B3BC-6B2E4B12DA57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7816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8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4579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24580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24581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24582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5D61CE9-8042-42CF-8622-386A7380A098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2463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6627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26628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26629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26630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D9047A0-931C-4AF8-84AA-931CC34DE3DA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2679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5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28676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28677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28678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C70B23B-A284-4F46-80D7-30363FE8D647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8058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2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0723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30724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30725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30726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9C5DE5E-67D1-45E3-AACD-83C68A51CE92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1567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0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2771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32772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32773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32774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42BD938-4929-4C02-B598-07D4FC1C2219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9184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4819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34820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34821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34822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8185F47-8AD5-4B12-B9BF-8FD2E92BD645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3808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1 Marcador de imagen de diapositiva"/>
          <p:cNvSpPr>
            <a:spLocks noGrp="1" noRot="1" noChangeAspec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6" name="2 Marcador de notas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6867" name="3 Marcador de encabezado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Ingeniería de Software I </a:t>
            </a:r>
          </a:p>
        </p:txBody>
      </p:sp>
      <p:sp>
        <p:nvSpPr>
          <p:cNvPr id="36868" name="4 Marcador de fecha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2011</a:t>
            </a:r>
          </a:p>
        </p:txBody>
      </p:sp>
      <p:sp>
        <p:nvSpPr>
          <p:cNvPr id="36869" name="5 Marcador de pie de página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/>
              <a:t>Facultad de Informatica UNLP</a:t>
            </a:r>
          </a:p>
        </p:txBody>
      </p:sp>
      <p:sp>
        <p:nvSpPr>
          <p:cNvPr id="36870" name="6 Marcador de número de diapositiva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9DE56EA-80CE-4A78-93BE-C64C7F88864A}" type="slidenum">
              <a:rPr lang="es-E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8223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0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7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41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18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599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5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311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7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7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0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0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8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0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8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3" y="5372404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9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89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0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1" y="5398635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5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7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9" y="286990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3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4" y="2336879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61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9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7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2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89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31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62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1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5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5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0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0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2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2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1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2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1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6" y="5372408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3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4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4" y="5398639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7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9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1" y="286990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5" y="2336881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7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1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8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4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1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317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62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3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7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6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1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1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4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4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4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2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4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2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7" y="5372410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5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6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5" y="5398641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7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7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9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81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2" y="286990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7" y="2336883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40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0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0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8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0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8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6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3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319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62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5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9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7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2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2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5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5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5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4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5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4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8" y="5372412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7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8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7" y="5398643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11331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9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4"/>
            <a:ext cx="2926080" cy="1048573"/>
          </a:xfrm>
          <a:ln>
            <a:noFill/>
          </a:ln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0" name="17 CuadroTexto"/>
          <p:cNvSpPr txBox="1"/>
          <p:nvPr/>
        </p:nvSpPr>
        <p:spPr>
          <a:xfrm>
            <a:off x="5176316" y="6484429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>
                <a:solidFill>
                  <a:schemeClr val="tx1">
                    <a:tint val="75000"/>
                    <a:alpha val="60000"/>
                  </a:schemeClr>
                </a:solidFill>
                <a:latin typeface="Arial" charset="0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</a:endParaRPr>
          </a:p>
        </p:txBody>
      </p:sp>
      <p:sp>
        <p:nvSpPr>
          <p:cNvPr id="11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8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Arial" charset="0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"/>
          <p:cNvSpPr>
            <a:spLocks noGrp="1"/>
          </p:cNvSpPr>
          <p:nvPr>
            <p:ph type="dt" sz="half" idx="10"/>
          </p:nvPr>
        </p:nvSpPr>
        <p:spPr>
          <a:xfrm>
            <a:off x="2898948" y="6511628"/>
            <a:ext cx="825989" cy="256089"/>
          </a:xfrm>
          <a:prstGeom prst="rect">
            <a:avLst/>
          </a:prstGeo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2670505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3976" y="4737546"/>
            <a:ext cx="10780776" cy="613283"/>
          </a:xfrm>
        </p:spPr>
        <p:txBody>
          <a:bodyPr anchor="b">
            <a:noAutofit/>
          </a:bodyPr>
          <a:lstStyle>
            <a:lvl1pPr>
              <a:defRPr sz="33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976" y="5487888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241848" cy="302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7" name="Picture 4" descr="2">
            <a:extLst>
              <a:ext uri="{FF2B5EF4-FFF2-40B4-BE49-F238E27FC236}">
                <a16:creationId xmlns:a16="http://schemas.microsoft.com/office/drawing/2014/main" id="{C0514ADE-B5C3-41CD-BFB9-184B8EB5FC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/>
          <a:stretch/>
        </p:blipFill>
        <p:spPr bwMode="auto">
          <a:xfrm>
            <a:off x="23664" y="0"/>
            <a:ext cx="12144672" cy="427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7 Imagen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675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rmal con fuent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623394" y="643372"/>
            <a:ext cx="10772775" cy="1129444"/>
          </a:xfrm>
          <a:ln>
            <a:noFill/>
          </a:ln>
          <a:effectLst/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4"/>
            <a:ext cx="2926080" cy="1048573"/>
          </a:xfrm>
          <a:ln>
            <a:noFill/>
          </a:ln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6" name="17 CuadroTexto"/>
          <p:cNvSpPr txBox="1"/>
          <p:nvPr/>
        </p:nvSpPr>
        <p:spPr>
          <a:xfrm>
            <a:off x="5176316" y="6484429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8" name="6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623392" y="1902579"/>
            <a:ext cx="9793088" cy="4478753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s-AR" dirty="0"/>
          </a:p>
        </p:txBody>
      </p:sp>
      <p:cxnSp>
        <p:nvCxnSpPr>
          <p:cNvPr id="12" name="Conector recto 11"/>
          <p:cNvCxnSpPr/>
          <p:nvPr/>
        </p:nvCxnSpPr>
        <p:spPr>
          <a:xfrm>
            <a:off x="623395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3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1" name="17 CuadroTexto"/>
          <p:cNvSpPr txBox="1"/>
          <p:nvPr/>
        </p:nvSpPr>
        <p:spPr>
          <a:xfrm>
            <a:off x="5176316" y="6484429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23395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72880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60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>
          <a:xfrm>
            <a:off x="168981" y="6554697"/>
            <a:ext cx="3334731" cy="303303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2"/>
          <p:cNvPicPr/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/>
          <a:stretch/>
        </p:blipFill>
        <p:spPr bwMode="auto">
          <a:xfrm>
            <a:off x="32048" y="116636"/>
            <a:ext cx="12159952" cy="4177967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384" y="2051017"/>
            <a:ext cx="10780776" cy="613283"/>
          </a:xfrm>
        </p:spPr>
        <p:txBody>
          <a:bodyPr anchor="b">
            <a:noAutofit/>
          </a:bodyPr>
          <a:lstStyle>
            <a:lvl1pPr>
              <a:defRPr sz="54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384" y="4359587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817912" cy="3769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9" name="2 Imagen">
            <a:extLst>
              <a:ext uri="{FF2B5EF4-FFF2-40B4-BE49-F238E27FC236}">
                <a16:creationId xmlns:a16="http://schemas.microsoft.com/office/drawing/2014/main" id="{D6A88D89-2447-44B5-A34D-D94A17D6B23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30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54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304800" y="4706112"/>
            <a:ext cx="9245600" cy="228600"/>
          </a:xfrm>
          <a:solidFill>
            <a:schemeClr val="bg1"/>
          </a:solidFill>
        </p:spPr>
        <p:txBody>
          <a:bodyPr/>
          <a:lstStyle>
            <a:lvl1pPr marL="0" indent="0" algn="l" eaLnBrk="1" latinLnBrk="0" hangingPunct="1">
              <a:buNone/>
              <a:defRPr kumimoji="0" lang="es-ES" sz="1100" b="1">
                <a:solidFill>
                  <a:schemeClr val="accent4">
                    <a:shade val="50000"/>
                  </a:schemeClr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7" name="Rectangle 15"/>
          <p:cNvSpPr>
            <a:spLocks noGrp="1"/>
          </p:cNvSpPr>
          <p:nvPr>
            <p:ph type="sldNum" sz="quarter" idx="10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8" name="Rectangl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2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dirty="0" smtClean="0"/>
              <a:t>2021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4923959"/>
      </p:ext>
    </p:extLst>
  </p:cSld>
  <p:clrMapOvr>
    <a:masterClrMapping/>
  </p:clrMapOvr>
  <p:transition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692696"/>
            <a:ext cx="10945216" cy="55446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22 Marcador de texto"/>
          <p:cNvSpPr>
            <a:spLocks noGrp="1"/>
          </p:cNvSpPr>
          <p:nvPr>
            <p:ph type="body" sz="quarter" idx="15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3 Marcador de pie de página"/>
          <p:cNvSpPr>
            <a:spLocks noGrp="1"/>
          </p:cNvSpPr>
          <p:nvPr>
            <p:ph type="ftr" sz="quarter" idx="16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0" name="4 Marcador de número de diapositiva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1" name="10 Marcador de fecha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3827423"/>
      </p:ext>
    </p:extLst>
  </p:cSld>
  <p:clrMapOvr>
    <a:masterClrMapping/>
  </p:clrMapOvr>
  <p:transition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692696"/>
            <a:ext cx="10945216" cy="54006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4" name="1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 dirty="0"/>
          </a:p>
        </p:txBody>
      </p:sp>
      <p:sp>
        <p:nvSpPr>
          <p:cNvPr id="23" name="22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2631138"/>
      </p:ext>
    </p:extLst>
  </p:cSld>
  <p:clrMapOvr>
    <a:masterClrMapping/>
  </p:clrMapOvr>
  <p:transition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527381" y="260648"/>
            <a:ext cx="10858576" cy="597666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pie de página"/>
          <p:cNvSpPr>
            <a:spLocks noGrp="1"/>
          </p:cNvSpPr>
          <p:nvPr>
            <p:ph type="ftr" sz="quarter" idx="15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7013835"/>
      </p:ext>
    </p:extLst>
  </p:cSld>
  <p:clrMapOvr>
    <a:masterClrMapping/>
  </p:clrMapOvr>
  <p:transition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/>
          <p:nvPr/>
        </p:nvSpPr>
        <p:spPr>
          <a:xfrm>
            <a:off x="0" y="4038600"/>
            <a:ext cx="12192000" cy="609600"/>
          </a:xfrm>
          <a:prstGeom prst="rect">
            <a:avLst/>
          </a:prstGeom>
          <a:solidFill>
            <a:schemeClr val="accent6">
              <a:shade val="75000"/>
            </a:schemeClr>
          </a:solidFill>
          <a:ln w="25400" cap="rnd" cmpd="sng" algn="ctr">
            <a:noFill/>
            <a:prstDash val="soli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 sz="1800"/>
          </a:p>
        </p:txBody>
      </p:sp>
      <p:sp>
        <p:nvSpPr>
          <p:cNvPr id="4" name="Rectangle 10"/>
          <p:cNvSpPr/>
          <p:nvPr/>
        </p:nvSpPr>
        <p:spPr>
          <a:xfrm>
            <a:off x="0" y="4646616"/>
            <a:ext cx="12192000" cy="26987"/>
          </a:xfrm>
          <a:prstGeom prst="rect">
            <a:avLst/>
          </a:prstGeom>
          <a:solidFill>
            <a:schemeClr val="accent4"/>
          </a:solidFill>
          <a:ln w="25400" cap="rnd" cmpd="sng" algn="ctr">
            <a:noFill/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 sz="1800"/>
          </a:p>
        </p:txBody>
      </p:sp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5" name="Rectangle 3"/>
          <p:cNvSpPr>
            <a:spLocks noGrp="1"/>
          </p:cNvSpPr>
          <p:nvPr>
            <p:ph type="dt" sz="half" idx="10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Rectangl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es-ES">
                <a:solidFill>
                  <a:schemeClr val="bg1"/>
                </a:solidFill>
              </a:defRPr>
            </a:lvl1pPr>
            <a:extLst/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  <a:extLst/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6765119"/>
      </p:ext>
    </p:extLst>
  </p:cSld>
  <p:clrMapOvr>
    <a:masterClrMapping/>
  </p:clrMapOvr>
  <p:transition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268992"/>
            <a:ext cx="10972800" cy="58243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D22F896-40B5-4ADD-8801-0D06FADFA095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82676458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3" y="5372404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9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89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0"/>
            <a:ext cx="6126805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1" y="5398635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Dos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A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ormal con fuent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623393" y="643372"/>
            <a:ext cx="10772775" cy="1129444"/>
          </a:xfrm>
          <a:ln>
            <a:noFill/>
          </a:ln>
          <a:effectLst/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2"/>
            <a:ext cx="2926080" cy="1048573"/>
          </a:xfrm>
          <a:ln>
            <a:noFill/>
          </a:ln>
        </p:spPr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‹Nº›</a:t>
            </a:fld>
            <a:endParaRPr lang="es-AR" dirty="0"/>
          </a:p>
        </p:txBody>
      </p:sp>
      <p:sp>
        <p:nvSpPr>
          <p:cNvPr id="7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6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6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623392" y="1902577"/>
            <a:ext cx="9793088" cy="4478753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s-AR" dirty="0"/>
          </a:p>
        </p:txBody>
      </p:sp>
      <p:sp>
        <p:nvSpPr>
          <p:cNvPr id="9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1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rgbClr val="C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dirty="0" smtClean="0"/>
              <a:t>2021</a:t>
            </a:r>
            <a:endParaRPr lang="es-AR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1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rgbClr val="C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sv-SE" smtClean="0"/>
              <a:t>Ingeniería de Software I</a:t>
            </a:r>
            <a:endParaRPr lang="es-AR" dirty="0"/>
          </a:p>
        </p:txBody>
      </p:sp>
      <p:sp>
        <p:nvSpPr>
          <p:cNvPr id="11" name="17 CuadroTexto"/>
          <p:cNvSpPr txBox="1"/>
          <p:nvPr userDrawn="1"/>
        </p:nvSpPr>
        <p:spPr>
          <a:xfrm>
            <a:off x="5176314" y="6484427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rgbClr val="C00000"/>
              </a:solidFill>
              <a:latin typeface="+mn-lt"/>
            </a:endParaRPr>
          </a:p>
        </p:txBody>
      </p:sp>
      <p:cxnSp>
        <p:nvCxnSpPr>
          <p:cNvPr id="15" name="Conector recto 12"/>
          <p:cNvCxnSpPr/>
          <p:nvPr userDrawn="1"/>
        </p:nvCxnSpPr>
        <p:spPr>
          <a:xfrm>
            <a:off x="623392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72880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ormal con fuent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623393" y="643372"/>
            <a:ext cx="10772775" cy="1129444"/>
          </a:xfrm>
          <a:ln>
            <a:noFill/>
          </a:ln>
          <a:effectLst/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2"/>
            <a:ext cx="2926080" cy="1048573"/>
          </a:xfrm>
          <a:ln>
            <a:noFill/>
          </a:ln>
        </p:spPr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‹Nº›</a:t>
            </a:fld>
            <a:endParaRPr lang="es-AR" dirty="0"/>
          </a:p>
        </p:txBody>
      </p:sp>
      <p:sp>
        <p:nvSpPr>
          <p:cNvPr id="7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6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6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623392" y="1902577"/>
            <a:ext cx="9793088" cy="4478753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s-AR" dirty="0"/>
          </a:p>
        </p:txBody>
      </p:sp>
      <p:sp>
        <p:nvSpPr>
          <p:cNvPr id="9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1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rgbClr val="C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dirty="0" smtClean="0"/>
              <a:t>2021</a:t>
            </a:r>
            <a:endParaRPr lang="es-AR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1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rgbClr val="C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sv-SE" smtClean="0"/>
              <a:t>Ingeniería de Software I</a:t>
            </a:r>
            <a:endParaRPr lang="es-AR" dirty="0"/>
          </a:p>
        </p:txBody>
      </p:sp>
      <p:cxnSp>
        <p:nvCxnSpPr>
          <p:cNvPr id="15" name="Conector recto 12"/>
          <p:cNvCxnSpPr/>
          <p:nvPr userDrawn="1"/>
        </p:nvCxnSpPr>
        <p:spPr>
          <a:xfrm>
            <a:off x="623392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72880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60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>
          <a:xfrm>
            <a:off x="168981" y="6554697"/>
            <a:ext cx="3334731" cy="303303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309622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7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41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latinLnBrk="0">
              <a:defRPr lang="es-ES" sz="24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6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3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7" y="286989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1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1" y="2336875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3" y="3030010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4" y="3030010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5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2336874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4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5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18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599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5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311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61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7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1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5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7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7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0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0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8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0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8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3" y="5372404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9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89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0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1" y="5398635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5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7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9" y="286990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3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4" y="2336879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latinLnBrk="0">
              <a:defRPr lang="es-ES" sz="24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9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7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2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89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31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62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1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5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5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0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0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2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2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1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2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1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7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9" y="286990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6" y="5372408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3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4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4" y="5398639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7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9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1" y="286990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5" y="2336881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3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8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4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1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317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62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3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7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6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1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1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4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4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4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2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4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2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7" y="5372410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5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6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5" y="5398641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4" y="2336879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9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81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2" y="286990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7" y="2336883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40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6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3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319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62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5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9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7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2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2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5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5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5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4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5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4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8" y="5372412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7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8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7" y="5398643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9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7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2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89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31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62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6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3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7" y="286989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1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5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5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0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0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2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2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1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2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1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6" y="5372408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3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4"/>
            <a:ext cx="6126805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4" y="5398639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7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9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1" y="286990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5" y="2336881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8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4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1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317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62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3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7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1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1" y="2336875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3" y="3030010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4" y="3030010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6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1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1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4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4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4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2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4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2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7" y="5372410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5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6"/>
            <a:ext cx="6126805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5" y="5398641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9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81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2" y="286990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7" y="2336883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40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6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3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319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62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5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9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7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2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2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5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5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5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4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5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4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8" y="5372412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7"/>
            <a:ext cx="2743200" cy="365125"/>
          </a:xfr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8"/>
            <a:ext cx="6126805" cy="365125"/>
          </a:xfrm>
        </p:spPr>
        <p:txBody>
          <a:bodyPr/>
          <a:lstStyle/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7" y="5398643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11331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9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4"/>
            <a:ext cx="2926080" cy="1048573"/>
          </a:xfrm>
          <a:ln>
            <a:noFill/>
          </a:ln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0" name="17 CuadroTexto"/>
          <p:cNvSpPr txBox="1"/>
          <p:nvPr/>
        </p:nvSpPr>
        <p:spPr>
          <a:xfrm>
            <a:off x="5176316" y="6484429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dirty="0">
                <a:solidFill>
                  <a:prstClr val="black">
                    <a:tint val="75000"/>
                    <a:alpha val="60000"/>
                  </a:prstClr>
                </a:solidFill>
                <a:latin typeface="Arial" charset="0"/>
              </a:rPr>
              <a:t>Fuente:</a:t>
            </a:r>
            <a:endParaRPr lang="es-AR" sz="825" dirty="0">
              <a:solidFill>
                <a:srgbClr val="C5D1D7"/>
              </a:solidFill>
            </a:endParaRPr>
          </a:p>
        </p:txBody>
      </p:sp>
      <p:sp>
        <p:nvSpPr>
          <p:cNvPr id="11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8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Arial" charset="0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"/>
          <p:cNvSpPr>
            <a:spLocks noGrp="1"/>
          </p:cNvSpPr>
          <p:nvPr>
            <p:ph type="dt" sz="half" idx="10"/>
          </p:nvPr>
        </p:nvSpPr>
        <p:spPr>
          <a:xfrm>
            <a:off x="2898948" y="6511628"/>
            <a:ext cx="825989" cy="256089"/>
          </a:xfrm>
          <a:prstGeom prst="rect">
            <a:avLst/>
          </a:prstGeom>
        </p:spPr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678218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3976" y="4737546"/>
            <a:ext cx="10780776" cy="613283"/>
          </a:xfrm>
        </p:spPr>
        <p:txBody>
          <a:bodyPr anchor="b">
            <a:noAutofit/>
          </a:bodyPr>
          <a:lstStyle>
            <a:lvl1pPr>
              <a:defRPr sz="33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976" y="5487888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241848" cy="302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60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>
          <a:xfrm>
            <a:off x="168981" y="6554697"/>
            <a:ext cx="3334731" cy="303303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81167807"/>
      </p:ext>
    </p:extLst>
  </p:cSld>
  <p:clrMapOvr>
    <a:masterClrMapping/>
  </p:clrMapOvr>
  <p:transition spd="med"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cabezado de Secc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 Imagen">
            <a:extLst>
              <a:ext uri="{FF2B5EF4-FFF2-40B4-BE49-F238E27FC236}">
                <a16:creationId xmlns:a16="http://schemas.microsoft.com/office/drawing/2014/main" id="{D6A88D89-2447-44B5-A34D-D94A17D6B2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384" y="2051017"/>
            <a:ext cx="10780776" cy="613283"/>
          </a:xfrm>
        </p:spPr>
        <p:txBody>
          <a:bodyPr anchor="b">
            <a:noAutofit/>
          </a:bodyPr>
          <a:lstStyle>
            <a:lvl1pPr>
              <a:defRPr sz="54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384" y="4359587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817912" cy="3769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8" name="2 Imagen">
            <a:extLst>
              <a:ext uri="{FF2B5EF4-FFF2-40B4-BE49-F238E27FC236}">
                <a16:creationId xmlns:a16="http://schemas.microsoft.com/office/drawing/2014/main" id="{D6A88D89-2447-44B5-A34D-D94A17D6B2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-5815"/>
            <a:ext cx="12192000" cy="451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54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54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55600695"/>
      </p:ext>
    </p:extLst>
  </p:cSld>
  <p:clrMapOvr>
    <a:masterClrMapping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304800" y="4706112"/>
            <a:ext cx="9245600" cy="228600"/>
          </a:xfrm>
          <a:solidFill>
            <a:schemeClr val="bg1"/>
          </a:solidFill>
        </p:spPr>
        <p:txBody>
          <a:bodyPr/>
          <a:lstStyle>
            <a:lvl1pPr marL="0" indent="0" algn="l" eaLnBrk="1" latinLnBrk="0" hangingPunct="1">
              <a:buNone/>
              <a:defRPr kumimoji="0" lang="es-ES" sz="1100" b="1">
                <a:solidFill>
                  <a:schemeClr val="accent4">
                    <a:shade val="50000"/>
                  </a:schemeClr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7" name="Rectangle 15"/>
          <p:cNvSpPr>
            <a:spLocks noGrp="1"/>
          </p:cNvSpPr>
          <p:nvPr>
            <p:ph type="sldNum" sz="quarter" idx="10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8" name="Rectangl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2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dirty="0" smtClean="0"/>
              <a:t>2021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81765618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692696"/>
            <a:ext cx="10945216" cy="55446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22 Marcador de texto"/>
          <p:cNvSpPr>
            <a:spLocks noGrp="1"/>
          </p:cNvSpPr>
          <p:nvPr>
            <p:ph type="body" sz="quarter" idx="15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3 Marcador de pie de página"/>
          <p:cNvSpPr>
            <a:spLocks noGrp="1"/>
          </p:cNvSpPr>
          <p:nvPr>
            <p:ph type="ftr" sz="quarter" idx="16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0" name="4 Marcador de número de diapositiva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1" name="10 Marcador de fecha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55786769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692696"/>
            <a:ext cx="10945216" cy="54006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4" name="1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 dirty="0"/>
          </a:p>
        </p:txBody>
      </p:sp>
      <p:sp>
        <p:nvSpPr>
          <p:cNvPr id="23" name="22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969366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5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2336874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527381" y="260648"/>
            <a:ext cx="10858576" cy="597666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pie de página"/>
          <p:cNvSpPr>
            <a:spLocks noGrp="1"/>
          </p:cNvSpPr>
          <p:nvPr>
            <p:ph type="ftr" sz="quarter" idx="15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8374216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/>
          <p:nvPr/>
        </p:nvSpPr>
        <p:spPr>
          <a:xfrm>
            <a:off x="0" y="4038600"/>
            <a:ext cx="12192000" cy="609600"/>
          </a:xfrm>
          <a:prstGeom prst="rect">
            <a:avLst/>
          </a:prstGeom>
          <a:solidFill>
            <a:schemeClr val="accent6">
              <a:shade val="75000"/>
            </a:schemeClr>
          </a:solidFill>
          <a:ln w="25400" cap="rnd" cmpd="sng" algn="ctr">
            <a:noFill/>
            <a:prstDash val="soli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>
              <a:solidFill>
                <a:prstClr val="black"/>
              </a:solidFill>
            </a:endParaRPr>
          </a:p>
        </p:txBody>
      </p:sp>
      <p:sp>
        <p:nvSpPr>
          <p:cNvPr id="4" name="Rectangle 10"/>
          <p:cNvSpPr/>
          <p:nvPr/>
        </p:nvSpPr>
        <p:spPr>
          <a:xfrm>
            <a:off x="0" y="4646616"/>
            <a:ext cx="12192000" cy="26987"/>
          </a:xfrm>
          <a:prstGeom prst="rect">
            <a:avLst/>
          </a:prstGeom>
          <a:solidFill>
            <a:schemeClr val="accent4"/>
          </a:solidFill>
          <a:ln w="25400" cap="rnd" cmpd="sng" algn="ctr">
            <a:noFill/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>
              <a:solidFill>
                <a:prstClr val="black"/>
              </a:solidFill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5" name="Rectangle 3"/>
          <p:cNvSpPr>
            <a:spLocks noGrp="1"/>
          </p:cNvSpPr>
          <p:nvPr>
            <p:ph type="dt" sz="half" idx="10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dirty="0" smtClean="0"/>
              <a:t>2021</a:t>
            </a:r>
            <a:endParaRPr lang="es-AR" dirty="0"/>
          </a:p>
        </p:txBody>
      </p:sp>
      <p:sp>
        <p:nvSpPr>
          <p:cNvPr id="6" name="Rectangl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es-ES">
                <a:solidFill>
                  <a:schemeClr val="bg1"/>
                </a:solidFill>
              </a:defRPr>
            </a:lvl1pPr>
            <a:extLst/>
          </a:lstStyle>
          <a:p>
            <a:r>
              <a:rPr lang="sv-SE" smtClean="0"/>
              <a:t>Ingeniería de Software I</a:t>
            </a:r>
            <a:endParaRPr lang="sv-SE" dirty="0"/>
          </a:p>
        </p:txBody>
      </p:sp>
      <p:sp>
        <p:nvSpPr>
          <p:cNvPr id="7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  <a:extLst/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83164431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268992"/>
            <a:ext cx="10972800" cy="5824304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6064376"/>
      </p:ext>
    </p:extLst>
  </p:cSld>
  <p:clrMapOvr>
    <a:masterClrMapping/>
  </p:clrMapOvr>
  <p:transition spd="med"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Dos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A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273384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7033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8938468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60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>
          <a:xfrm>
            <a:off x="168981" y="6554697"/>
            <a:ext cx="3334731" cy="303303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7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41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latinLnBrk="0">
              <a:defRPr lang="es-ES" sz="24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6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3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7" y="286989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4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5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46983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9" cy="359931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1"/>
            <a:ext cx="9613863" cy="108093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1" y="2336875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3" y="3030010"/>
            <a:ext cx="4698355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4" y="3030010"/>
            <a:ext cx="4700059" cy="290617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5"/>
            <a:ext cx="5608336" cy="359931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2336874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4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5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18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599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 smtClean="0"/>
              <a:t>Haga clic en el icono para agregar una imagen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5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311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61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7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1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5.xml"/><Relationship Id="rId13" Type="http://schemas.openxmlformats.org/officeDocument/2006/relationships/slideLayout" Target="../slideLayouts/slideLayout170.xml"/><Relationship Id="rId18" Type="http://schemas.openxmlformats.org/officeDocument/2006/relationships/slideLayout" Target="../slideLayouts/slideLayout175.xml"/><Relationship Id="rId3" Type="http://schemas.openxmlformats.org/officeDocument/2006/relationships/slideLayout" Target="../slideLayouts/slideLayout160.xml"/><Relationship Id="rId21" Type="http://schemas.openxmlformats.org/officeDocument/2006/relationships/image" Target="../media/image4.jpeg"/><Relationship Id="rId7" Type="http://schemas.openxmlformats.org/officeDocument/2006/relationships/slideLayout" Target="../slideLayouts/slideLayout164.xml"/><Relationship Id="rId12" Type="http://schemas.openxmlformats.org/officeDocument/2006/relationships/slideLayout" Target="../slideLayouts/slideLayout169.xml"/><Relationship Id="rId17" Type="http://schemas.openxmlformats.org/officeDocument/2006/relationships/slideLayout" Target="../slideLayouts/slideLayout174.xml"/><Relationship Id="rId2" Type="http://schemas.openxmlformats.org/officeDocument/2006/relationships/slideLayout" Target="../slideLayouts/slideLayout159.xml"/><Relationship Id="rId16" Type="http://schemas.openxmlformats.org/officeDocument/2006/relationships/slideLayout" Target="../slideLayouts/slideLayout173.xml"/><Relationship Id="rId20" Type="http://schemas.openxmlformats.org/officeDocument/2006/relationships/theme" Target="../theme/theme10.xml"/><Relationship Id="rId1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72.xml"/><Relationship Id="rId10" Type="http://schemas.openxmlformats.org/officeDocument/2006/relationships/slideLayout" Target="../slideLayouts/slideLayout167.xml"/><Relationship Id="rId19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61.xml"/><Relationship Id="rId9" Type="http://schemas.openxmlformats.org/officeDocument/2006/relationships/slideLayout" Target="../slideLayouts/slideLayout166.xml"/><Relationship Id="rId14" Type="http://schemas.openxmlformats.org/officeDocument/2006/relationships/slideLayout" Target="../slideLayouts/slideLayout17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.xml"/><Relationship Id="rId13" Type="http://schemas.openxmlformats.org/officeDocument/2006/relationships/slideLayout" Target="../slideLayouts/slideLayout189.xml"/><Relationship Id="rId18" Type="http://schemas.openxmlformats.org/officeDocument/2006/relationships/slideLayout" Target="../slideLayouts/slideLayout194.xml"/><Relationship Id="rId3" Type="http://schemas.openxmlformats.org/officeDocument/2006/relationships/slideLayout" Target="../slideLayouts/slideLayout179.xml"/><Relationship Id="rId7" Type="http://schemas.openxmlformats.org/officeDocument/2006/relationships/slideLayout" Target="../slideLayouts/slideLayout183.xml"/><Relationship Id="rId12" Type="http://schemas.openxmlformats.org/officeDocument/2006/relationships/slideLayout" Target="../slideLayouts/slideLayout188.xml"/><Relationship Id="rId17" Type="http://schemas.openxmlformats.org/officeDocument/2006/relationships/slideLayout" Target="../slideLayouts/slideLayout193.xml"/><Relationship Id="rId2" Type="http://schemas.openxmlformats.org/officeDocument/2006/relationships/slideLayout" Target="../slideLayouts/slideLayout178.xml"/><Relationship Id="rId16" Type="http://schemas.openxmlformats.org/officeDocument/2006/relationships/slideLayout" Target="../slideLayouts/slideLayout192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77.xml"/><Relationship Id="rId6" Type="http://schemas.openxmlformats.org/officeDocument/2006/relationships/slideLayout" Target="../slideLayouts/slideLayout182.xml"/><Relationship Id="rId11" Type="http://schemas.openxmlformats.org/officeDocument/2006/relationships/slideLayout" Target="../slideLayouts/slideLayout187.xml"/><Relationship Id="rId5" Type="http://schemas.openxmlformats.org/officeDocument/2006/relationships/slideLayout" Target="../slideLayouts/slideLayout181.xml"/><Relationship Id="rId15" Type="http://schemas.openxmlformats.org/officeDocument/2006/relationships/slideLayout" Target="../slideLayouts/slideLayout191.xml"/><Relationship Id="rId10" Type="http://schemas.openxmlformats.org/officeDocument/2006/relationships/slideLayout" Target="../slideLayouts/slideLayout186.xml"/><Relationship Id="rId19" Type="http://schemas.openxmlformats.org/officeDocument/2006/relationships/theme" Target="../theme/theme11.xml"/><Relationship Id="rId4" Type="http://schemas.openxmlformats.org/officeDocument/2006/relationships/slideLayout" Target="../slideLayouts/slideLayout180.xml"/><Relationship Id="rId9" Type="http://schemas.openxmlformats.org/officeDocument/2006/relationships/slideLayout" Target="../slideLayouts/slideLayout185.xml"/><Relationship Id="rId14" Type="http://schemas.openxmlformats.org/officeDocument/2006/relationships/slideLayout" Target="../slideLayouts/slideLayout190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2.xml"/><Relationship Id="rId13" Type="http://schemas.openxmlformats.org/officeDocument/2006/relationships/slideLayout" Target="../slideLayouts/slideLayout207.xml"/><Relationship Id="rId18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201.xml"/><Relationship Id="rId12" Type="http://schemas.openxmlformats.org/officeDocument/2006/relationships/slideLayout" Target="../slideLayouts/slideLayout206.xml"/><Relationship Id="rId17" Type="http://schemas.openxmlformats.org/officeDocument/2006/relationships/slideLayout" Target="../slideLayouts/slideLayout211.xml"/><Relationship Id="rId2" Type="http://schemas.openxmlformats.org/officeDocument/2006/relationships/slideLayout" Target="../slideLayouts/slideLayout196.xml"/><Relationship Id="rId16" Type="http://schemas.openxmlformats.org/officeDocument/2006/relationships/slideLayout" Target="../slideLayouts/slideLayout210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95.xml"/><Relationship Id="rId6" Type="http://schemas.openxmlformats.org/officeDocument/2006/relationships/slideLayout" Target="../slideLayouts/slideLayout200.xml"/><Relationship Id="rId11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199.xml"/><Relationship Id="rId15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04.xml"/><Relationship Id="rId19" Type="http://schemas.openxmlformats.org/officeDocument/2006/relationships/theme" Target="../theme/theme12.xml"/><Relationship Id="rId4" Type="http://schemas.openxmlformats.org/officeDocument/2006/relationships/slideLayout" Target="../slideLayouts/slideLayout198.xml"/><Relationship Id="rId9" Type="http://schemas.openxmlformats.org/officeDocument/2006/relationships/slideLayout" Target="../slideLayouts/slideLayout203.xml"/><Relationship Id="rId14" Type="http://schemas.openxmlformats.org/officeDocument/2006/relationships/slideLayout" Target="../slideLayouts/slideLayout208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0.xml"/><Relationship Id="rId13" Type="http://schemas.openxmlformats.org/officeDocument/2006/relationships/slideLayout" Target="../slideLayouts/slideLayout225.xml"/><Relationship Id="rId1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15.xml"/><Relationship Id="rId7" Type="http://schemas.openxmlformats.org/officeDocument/2006/relationships/slideLayout" Target="../slideLayouts/slideLayout219.xml"/><Relationship Id="rId12" Type="http://schemas.openxmlformats.org/officeDocument/2006/relationships/slideLayout" Target="../slideLayouts/slideLayout224.xml"/><Relationship Id="rId17" Type="http://schemas.openxmlformats.org/officeDocument/2006/relationships/slideLayout" Target="../slideLayouts/slideLayout229.xml"/><Relationship Id="rId2" Type="http://schemas.openxmlformats.org/officeDocument/2006/relationships/slideLayout" Target="../slideLayouts/slideLayout214.xml"/><Relationship Id="rId16" Type="http://schemas.openxmlformats.org/officeDocument/2006/relationships/slideLayout" Target="../slideLayouts/slideLayout228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8.xml"/><Relationship Id="rId11" Type="http://schemas.openxmlformats.org/officeDocument/2006/relationships/slideLayout" Target="../slideLayouts/slideLayout223.xml"/><Relationship Id="rId5" Type="http://schemas.openxmlformats.org/officeDocument/2006/relationships/slideLayout" Target="../slideLayouts/slideLayout217.xml"/><Relationship Id="rId1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22.xml"/><Relationship Id="rId19" Type="http://schemas.openxmlformats.org/officeDocument/2006/relationships/theme" Target="../theme/theme13.xml"/><Relationship Id="rId4" Type="http://schemas.openxmlformats.org/officeDocument/2006/relationships/slideLayout" Target="../slideLayouts/slideLayout216.xml"/><Relationship Id="rId9" Type="http://schemas.openxmlformats.org/officeDocument/2006/relationships/slideLayout" Target="../slideLayouts/slideLayout221.xml"/><Relationship Id="rId14" Type="http://schemas.openxmlformats.org/officeDocument/2006/relationships/slideLayout" Target="../slideLayouts/slideLayout226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8.xml"/><Relationship Id="rId13" Type="http://schemas.openxmlformats.org/officeDocument/2006/relationships/slideLayout" Target="../slideLayouts/slideLayout243.xml"/><Relationship Id="rId18" Type="http://schemas.openxmlformats.org/officeDocument/2006/relationships/theme" Target="../theme/theme14.xml"/><Relationship Id="rId3" Type="http://schemas.openxmlformats.org/officeDocument/2006/relationships/slideLayout" Target="../slideLayouts/slideLayout233.xml"/><Relationship Id="rId7" Type="http://schemas.openxmlformats.org/officeDocument/2006/relationships/slideLayout" Target="../slideLayouts/slideLayout237.xml"/><Relationship Id="rId12" Type="http://schemas.openxmlformats.org/officeDocument/2006/relationships/slideLayout" Target="../slideLayouts/slideLayout242.xml"/><Relationship Id="rId17" Type="http://schemas.openxmlformats.org/officeDocument/2006/relationships/slideLayout" Target="../slideLayouts/slideLayout247.xml"/><Relationship Id="rId2" Type="http://schemas.openxmlformats.org/officeDocument/2006/relationships/slideLayout" Target="../slideLayouts/slideLayout232.xml"/><Relationship Id="rId16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6.xml"/><Relationship Id="rId11" Type="http://schemas.openxmlformats.org/officeDocument/2006/relationships/slideLayout" Target="../slideLayouts/slideLayout241.xml"/><Relationship Id="rId5" Type="http://schemas.openxmlformats.org/officeDocument/2006/relationships/slideLayout" Target="../slideLayouts/slideLayout235.xml"/><Relationship Id="rId15" Type="http://schemas.openxmlformats.org/officeDocument/2006/relationships/slideLayout" Target="../slideLayouts/slideLayout245.xml"/><Relationship Id="rId10" Type="http://schemas.openxmlformats.org/officeDocument/2006/relationships/slideLayout" Target="../slideLayouts/slideLayout24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34.xml"/><Relationship Id="rId9" Type="http://schemas.openxmlformats.org/officeDocument/2006/relationships/slideLayout" Target="../slideLayouts/slideLayout239.xml"/><Relationship Id="rId14" Type="http://schemas.openxmlformats.org/officeDocument/2006/relationships/slideLayout" Target="../slideLayouts/slideLayout24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73.xml"/><Relationship Id="rId16" Type="http://schemas.openxmlformats.org/officeDocument/2006/relationships/theme" Target="../theme/theme5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1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102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96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17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20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14.xml"/><Relationship Id="rId19" Type="http://schemas.openxmlformats.org/officeDocument/2006/relationships/theme" Target="../theme/theme7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5.xml"/><Relationship Id="rId1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9.xml"/><Relationship Id="rId12" Type="http://schemas.openxmlformats.org/officeDocument/2006/relationships/slideLayout" Target="../slideLayouts/slideLayout134.xml"/><Relationship Id="rId17" Type="http://schemas.openxmlformats.org/officeDocument/2006/relationships/slideLayout" Target="../slideLayouts/slideLayout139.xml"/><Relationship Id="rId2" Type="http://schemas.openxmlformats.org/officeDocument/2006/relationships/slideLayout" Target="../slideLayouts/slideLayout124.xml"/><Relationship Id="rId16" Type="http://schemas.openxmlformats.org/officeDocument/2006/relationships/slideLayout" Target="../slideLayouts/slideLayout138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8.xml"/><Relationship Id="rId11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32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31.xml"/><Relationship Id="rId14" Type="http://schemas.openxmlformats.org/officeDocument/2006/relationships/slideLayout" Target="../slideLayouts/slideLayout13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8.xml"/><Relationship Id="rId13" Type="http://schemas.openxmlformats.org/officeDocument/2006/relationships/slideLayout" Target="../slideLayouts/slideLayout153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147.xml"/><Relationship Id="rId12" Type="http://schemas.openxmlformats.org/officeDocument/2006/relationships/slideLayout" Target="../slideLayouts/slideLayout152.xml"/><Relationship Id="rId17" Type="http://schemas.openxmlformats.org/officeDocument/2006/relationships/slideLayout" Target="../slideLayouts/slideLayout157.xml"/><Relationship Id="rId2" Type="http://schemas.openxmlformats.org/officeDocument/2006/relationships/slideLayout" Target="../slideLayouts/slideLayout142.xml"/><Relationship Id="rId16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41.xml"/><Relationship Id="rId6" Type="http://schemas.openxmlformats.org/officeDocument/2006/relationships/slideLayout" Target="../slideLayouts/slideLayout146.xml"/><Relationship Id="rId11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45.xml"/><Relationship Id="rId15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5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44.xml"/><Relationship Id="rId9" Type="http://schemas.openxmlformats.org/officeDocument/2006/relationships/slideLayout" Target="../slideLayouts/slideLayout149.xml"/><Relationship Id="rId14" Type="http://schemas.openxmlformats.org/officeDocument/2006/relationships/slideLayout" Target="../slideLayouts/slideLayout1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2" y="5936190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7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5" y="499537"/>
            <a:ext cx="10806607" cy="12732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65920" y="2780930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7725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3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3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623395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9 Imagen" descr="logoweb.jpg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9552385" y="5949280"/>
            <a:ext cx="2384643" cy="72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72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5" r:id="rId1"/>
    <p:sldLayoutId id="2147484636" r:id="rId2"/>
    <p:sldLayoutId id="2147484637" r:id="rId3"/>
    <p:sldLayoutId id="2147484638" r:id="rId4"/>
    <p:sldLayoutId id="2147484639" r:id="rId5"/>
    <p:sldLayoutId id="2147484640" r:id="rId6"/>
    <p:sldLayoutId id="2147484641" r:id="rId7"/>
    <p:sldLayoutId id="2147484642" r:id="rId8"/>
    <p:sldLayoutId id="2147484643" r:id="rId9"/>
    <p:sldLayoutId id="2147484644" r:id="rId10"/>
    <p:sldLayoutId id="2147484645" r:id="rId11"/>
    <p:sldLayoutId id="2147484646" r:id="rId12"/>
    <p:sldLayoutId id="2147484647" r:id="rId13"/>
    <p:sldLayoutId id="2147484648" r:id="rId14"/>
    <p:sldLayoutId id="2147484649" r:id="rId15"/>
    <p:sldLayoutId id="2147484650" r:id="rId16"/>
    <p:sldLayoutId id="2147484651" r:id="rId17"/>
    <p:sldLayoutId id="2147484652" r:id="rId18"/>
    <p:sldLayoutId id="2147484653" r:id="rId19"/>
  </p:sldLayoutIdLst>
  <p:transition spd="med">
    <p:fade/>
  </p:transition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9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85000"/>
        </a:lnSpc>
        <a:spcBef>
          <a:spcPts val="975"/>
        </a:spcBef>
        <a:buClr>
          <a:srgbClr val="C00000"/>
        </a:buClr>
        <a:buFont typeface="Arial" panose="020B0604020202020204" pitchFamily="34" charset="0"/>
        <a:buChar char="»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60604" indent="-257175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411480" indent="-41148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5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17220" indent="-61722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22960" indent="-82296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0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2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3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2" y="5936190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7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5" r:id="rId1"/>
    <p:sldLayoutId id="2147484656" r:id="rId2"/>
    <p:sldLayoutId id="2147484657" r:id="rId3"/>
    <p:sldLayoutId id="2147484658" r:id="rId4"/>
    <p:sldLayoutId id="2147484659" r:id="rId5"/>
    <p:sldLayoutId id="2147484660" r:id="rId6"/>
    <p:sldLayoutId id="2147484661" r:id="rId7"/>
    <p:sldLayoutId id="2147484662" r:id="rId8"/>
    <p:sldLayoutId id="2147484663" r:id="rId9"/>
    <p:sldLayoutId id="2147484664" r:id="rId10"/>
    <p:sldLayoutId id="2147484665" r:id="rId11"/>
    <p:sldLayoutId id="2147484666" r:id="rId12"/>
    <p:sldLayoutId id="2147484667" r:id="rId13"/>
    <p:sldLayoutId id="2147484668" r:id="rId14"/>
    <p:sldLayoutId id="2147484669" r:id="rId15"/>
    <p:sldLayoutId id="2147484670" r:id="rId16"/>
    <p:sldLayoutId id="2147484671" r:id="rId17"/>
    <p:sldLayoutId id="2147484672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2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8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674" r:id="rId1"/>
    <p:sldLayoutId id="2147484675" r:id="rId2"/>
    <p:sldLayoutId id="2147484676" r:id="rId3"/>
    <p:sldLayoutId id="2147484677" r:id="rId4"/>
    <p:sldLayoutId id="2147484678" r:id="rId5"/>
    <p:sldLayoutId id="2147484679" r:id="rId6"/>
    <p:sldLayoutId id="2147484680" r:id="rId7"/>
    <p:sldLayoutId id="2147484681" r:id="rId8"/>
    <p:sldLayoutId id="2147484682" r:id="rId9"/>
    <p:sldLayoutId id="2147484683" r:id="rId10"/>
    <p:sldLayoutId id="2147484684" r:id="rId11"/>
    <p:sldLayoutId id="2147484685" r:id="rId12"/>
    <p:sldLayoutId id="2147484686" r:id="rId13"/>
    <p:sldLayoutId id="2147484687" r:id="rId14"/>
    <p:sldLayoutId id="2147484688" r:id="rId15"/>
    <p:sldLayoutId id="2147484689" r:id="rId16"/>
    <p:sldLayoutId id="2147484690" r:id="rId17"/>
    <p:sldLayoutId id="214748469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4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9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93" r:id="rId1"/>
    <p:sldLayoutId id="2147484694" r:id="rId2"/>
    <p:sldLayoutId id="2147484695" r:id="rId3"/>
    <p:sldLayoutId id="2147484696" r:id="rId4"/>
    <p:sldLayoutId id="2147484697" r:id="rId5"/>
    <p:sldLayoutId id="2147484698" r:id="rId6"/>
    <p:sldLayoutId id="2147484699" r:id="rId7"/>
    <p:sldLayoutId id="2147484700" r:id="rId8"/>
    <p:sldLayoutId id="2147484701" r:id="rId9"/>
    <p:sldLayoutId id="2147484702" r:id="rId10"/>
    <p:sldLayoutId id="2147484703" r:id="rId11"/>
    <p:sldLayoutId id="2147484704" r:id="rId12"/>
    <p:sldLayoutId id="2147484705" r:id="rId13"/>
    <p:sldLayoutId id="2147484706" r:id="rId14"/>
    <p:sldLayoutId id="2147484707" r:id="rId15"/>
    <p:sldLayoutId id="2147484708" r:id="rId16"/>
    <p:sldLayoutId id="2147484709" r:id="rId17"/>
    <p:sldLayoutId id="2147484710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6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61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12" r:id="rId1"/>
    <p:sldLayoutId id="2147484713" r:id="rId2"/>
    <p:sldLayoutId id="2147484714" r:id="rId3"/>
    <p:sldLayoutId id="2147484715" r:id="rId4"/>
    <p:sldLayoutId id="2147484716" r:id="rId5"/>
    <p:sldLayoutId id="2147484717" r:id="rId6"/>
    <p:sldLayoutId id="2147484718" r:id="rId7"/>
    <p:sldLayoutId id="2147484719" r:id="rId8"/>
    <p:sldLayoutId id="2147484720" r:id="rId9"/>
    <p:sldLayoutId id="2147484721" r:id="rId10"/>
    <p:sldLayoutId id="2147484722" r:id="rId11"/>
    <p:sldLayoutId id="2147484723" r:id="rId12"/>
    <p:sldLayoutId id="2147484724" r:id="rId13"/>
    <p:sldLayoutId id="2147484725" r:id="rId14"/>
    <p:sldLayoutId id="2147484726" r:id="rId15"/>
    <p:sldLayoutId id="2147484727" r:id="rId16"/>
    <p:sldLayoutId id="2147484728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2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8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408" r:id="rId1"/>
    <p:sldLayoutId id="2147484409" r:id="rId2"/>
    <p:sldLayoutId id="2147484410" r:id="rId3"/>
    <p:sldLayoutId id="2147484411" r:id="rId4"/>
    <p:sldLayoutId id="2147484412" r:id="rId5"/>
    <p:sldLayoutId id="2147484413" r:id="rId6"/>
    <p:sldLayoutId id="2147484414" r:id="rId7"/>
    <p:sldLayoutId id="2147484415" r:id="rId8"/>
    <p:sldLayoutId id="2147484416" r:id="rId9"/>
    <p:sldLayoutId id="2147484417" r:id="rId10"/>
    <p:sldLayoutId id="2147484418" r:id="rId11"/>
    <p:sldLayoutId id="2147484419" r:id="rId12"/>
    <p:sldLayoutId id="2147484420" r:id="rId13"/>
    <p:sldLayoutId id="2147484421" r:id="rId14"/>
    <p:sldLayoutId id="2147484422" r:id="rId15"/>
    <p:sldLayoutId id="2147484423" r:id="rId16"/>
    <p:sldLayoutId id="2147484424" r:id="rId17"/>
    <p:sldLayoutId id="214748446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4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9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6" r:id="rId1"/>
    <p:sldLayoutId id="2147484427" r:id="rId2"/>
    <p:sldLayoutId id="2147484428" r:id="rId3"/>
    <p:sldLayoutId id="2147484429" r:id="rId4"/>
    <p:sldLayoutId id="2147484430" r:id="rId5"/>
    <p:sldLayoutId id="2147484431" r:id="rId6"/>
    <p:sldLayoutId id="2147484432" r:id="rId7"/>
    <p:sldLayoutId id="2147484433" r:id="rId8"/>
    <p:sldLayoutId id="2147484434" r:id="rId9"/>
    <p:sldLayoutId id="2147484435" r:id="rId10"/>
    <p:sldLayoutId id="2147484436" r:id="rId11"/>
    <p:sldLayoutId id="2147484437" r:id="rId12"/>
    <p:sldLayoutId id="2147484438" r:id="rId13"/>
    <p:sldLayoutId id="2147484439" r:id="rId14"/>
    <p:sldLayoutId id="2147484440" r:id="rId15"/>
    <p:sldLayoutId id="2147484441" r:id="rId16"/>
    <p:sldLayoutId id="2147484442" r:id="rId17"/>
    <p:sldLayoutId id="2147484462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6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61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4" r:id="rId1"/>
    <p:sldLayoutId id="2147484445" r:id="rId2"/>
    <p:sldLayoutId id="2147484446" r:id="rId3"/>
    <p:sldLayoutId id="2147484447" r:id="rId4"/>
    <p:sldLayoutId id="2147484448" r:id="rId5"/>
    <p:sldLayoutId id="2147484449" r:id="rId6"/>
    <p:sldLayoutId id="2147484450" r:id="rId7"/>
    <p:sldLayoutId id="2147484451" r:id="rId8"/>
    <p:sldLayoutId id="2147484452" r:id="rId9"/>
    <p:sldLayoutId id="2147484453" r:id="rId10"/>
    <p:sldLayoutId id="2147484454" r:id="rId11"/>
    <p:sldLayoutId id="2147484455" r:id="rId12"/>
    <p:sldLayoutId id="2147484456" r:id="rId13"/>
    <p:sldLayoutId id="2147484457" r:id="rId14"/>
    <p:sldLayoutId id="2147484458" r:id="rId15"/>
    <p:sldLayoutId id="2147484459" r:id="rId16"/>
    <p:sldLayoutId id="214748446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5" y="499537"/>
            <a:ext cx="10806607" cy="12732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65920" y="2780930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7725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3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3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623395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9 Imagen" descr="logoweb.jpg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552385" y="5949280"/>
            <a:ext cx="2384643" cy="72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73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45" r:id="rId1"/>
    <p:sldLayoutId id="2147484546" r:id="rId2"/>
    <p:sldLayoutId id="2147484547" r:id="rId3"/>
    <p:sldLayoutId id="2147484548" r:id="rId4"/>
    <p:sldLayoutId id="2147484549" r:id="rId5"/>
    <p:sldLayoutId id="2147484550" r:id="rId6"/>
    <p:sldLayoutId id="2147484551" r:id="rId7"/>
    <p:sldLayoutId id="2147484552" r:id="rId8"/>
    <p:sldLayoutId id="2147484553" r:id="rId9"/>
    <p:sldLayoutId id="2147484554" r:id="rId10"/>
    <p:sldLayoutId id="2147484555" r:id="rId11"/>
    <p:sldLayoutId id="2147484556" r:id="rId12"/>
    <p:sldLayoutId id="2147484557" r:id="rId13"/>
    <p:sldLayoutId id="2147484558" r:id="rId14"/>
    <p:sldLayoutId id="2147484541" r:id="rId15"/>
  </p:sldLayoutIdLst>
  <p:transition spd="med">
    <p:fade/>
  </p:transition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9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85000"/>
        </a:lnSpc>
        <a:spcBef>
          <a:spcPts val="975"/>
        </a:spcBef>
        <a:buClr>
          <a:srgbClr val="C00000"/>
        </a:buClr>
        <a:buFont typeface="Arial" panose="020B0604020202020204" pitchFamily="34" charset="0"/>
        <a:buChar char="»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60604" indent="-257175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411480" indent="-41148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5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17220" indent="-61722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22960" indent="-82296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0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2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3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2" y="5936190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7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60" r:id="rId1"/>
    <p:sldLayoutId id="2147484561" r:id="rId2"/>
    <p:sldLayoutId id="2147484562" r:id="rId3"/>
    <p:sldLayoutId id="2147484563" r:id="rId4"/>
    <p:sldLayoutId id="2147484564" r:id="rId5"/>
    <p:sldLayoutId id="2147484565" r:id="rId6"/>
    <p:sldLayoutId id="2147484566" r:id="rId7"/>
    <p:sldLayoutId id="2147484567" r:id="rId8"/>
    <p:sldLayoutId id="2147484568" r:id="rId9"/>
    <p:sldLayoutId id="2147484569" r:id="rId10"/>
    <p:sldLayoutId id="2147484570" r:id="rId11"/>
    <p:sldLayoutId id="2147484571" r:id="rId12"/>
    <p:sldLayoutId id="2147484572" r:id="rId13"/>
    <p:sldLayoutId id="2147484573" r:id="rId14"/>
    <p:sldLayoutId id="2147484574" r:id="rId15"/>
    <p:sldLayoutId id="2147484575" r:id="rId16"/>
    <p:sldLayoutId id="2147484576" r:id="rId17"/>
    <p:sldLayoutId id="2147484577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2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8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579" r:id="rId1"/>
    <p:sldLayoutId id="2147484580" r:id="rId2"/>
    <p:sldLayoutId id="2147484581" r:id="rId3"/>
    <p:sldLayoutId id="2147484582" r:id="rId4"/>
    <p:sldLayoutId id="2147484583" r:id="rId5"/>
    <p:sldLayoutId id="2147484584" r:id="rId6"/>
    <p:sldLayoutId id="2147484585" r:id="rId7"/>
    <p:sldLayoutId id="2147484586" r:id="rId8"/>
    <p:sldLayoutId id="2147484587" r:id="rId9"/>
    <p:sldLayoutId id="2147484588" r:id="rId10"/>
    <p:sldLayoutId id="2147484589" r:id="rId11"/>
    <p:sldLayoutId id="2147484590" r:id="rId12"/>
    <p:sldLayoutId id="2147484591" r:id="rId13"/>
    <p:sldLayoutId id="2147484592" r:id="rId14"/>
    <p:sldLayoutId id="2147484593" r:id="rId15"/>
    <p:sldLayoutId id="2147484594" r:id="rId16"/>
    <p:sldLayoutId id="2147484595" r:id="rId17"/>
    <p:sldLayoutId id="2147484596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4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9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98" r:id="rId1"/>
    <p:sldLayoutId id="2147484599" r:id="rId2"/>
    <p:sldLayoutId id="2147484600" r:id="rId3"/>
    <p:sldLayoutId id="2147484601" r:id="rId4"/>
    <p:sldLayoutId id="2147484602" r:id="rId5"/>
    <p:sldLayoutId id="2147484603" r:id="rId6"/>
    <p:sldLayoutId id="2147484604" r:id="rId7"/>
    <p:sldLayoutId id="2147484605" r:id="rId8"/>
    <p:sldLayoutId id="2147484606" r:id="rId9"/>
    <p:sldLayoutId id="2147484607" r:id="rId10"/>
    <p:sldLayoutId id="2147484608" r:id="rId11"/>
    <p:sldLayoutId id="2147484609" r:id="rId12"/>
    <p:sldLayoutId id="2147484610" r:id="rId13"/>
    <p:sldLayoutId id="2147484611" r:id="rId14"/>
    <p:sldLayoutId id="2147484612" r:id="rId15"/>
    <p:sldLayoutId id="2147484613" r:id="rId16"/>
    <p:sldLayoutId id="2147484614" r:id="rId17"/>
    <p:sldLayoutId id="214748461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6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61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7" r:id="rId1"/>
    <p:sldLayoutId id="2147484618" r:id="rId2"/>
    <p:sldLayoutId id="2147484619" r:id="rId3"/>
    <p:sldLayoutId id="2147484620" r:id="rId4"/>
    <p:sldLayoutId id="2147484621" r:id="rId5"/>
    <p:sldLayoutId id="2147484622" r:id="rId6"/>
    <p:sldLayoutId id="2147484623" r:id="rId7"/>
    <p:sldLayoutId id="2147484624" r:id="rId8"/>
    <p:sldLayoutId id="2147484625" r:id="rId9"/>
    <p:sldLayoutId id="2147484626" r:id="rId10"/>
    <p:sldLayoutId id="2147484627" r:id="rId11"/>
    <p:sldLayoutId id="2147484628" r:id="rId12"/>
    <p:sldLayoutId id="2147484629" r:id="rId13"/>
    <p:sldLayoutId id="2147484630" r:id="rId14"/>
    <p:sldLayoutId id="2147484631" r:id="rId15"/>
    <p:sldLayoutId id="2147484632" r:id="rId16"/>
    <p:sldLayoutId id="214748463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0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Ingeniería de Software I </a:t>
            </a:r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1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AR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- Diagrama</a:t>
            </a:r>
            <a:endParaRPr lang="es-ES" sz="4400" b="1" dirty="0"/>
          </a:p>
        </p:txBody>
      </p:sp>
      <p:sp>
        <p:nvSpPr>
          <p:cNvPr id="31746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623392" y="2136874"/>
            <a:ext cx="5760640" cy="2016224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Asociaciones </a:t>
            </a:r>
          </a:p>
          <a:p>
            <a:pPr lvl="3"/>
            <a:r>
              <a:rPr lang="es-ES_tradnl" sz="2400" dirty="0"/>
              <a:t>Relación entre un actor y un CU en el que interactúan entre sí. </a:t>
            </a:r>
          </a:p>
          <a:p>
            <a:pPr lvl="2"/>
            <a:endParaRPr lang="es-ES" sz="2400" dirty="0"/>
          </a:p>
        </p:txBody>
      </p:sp>
      <p:sp>
        <p:nvSpPr>
          <p:cNvPr id="31747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10</a:t>
            </a:fld>
            <a:endParaRPr lang="es-ES"/>
          </a:p>
        </p:txBody>
      </p:sp>
      <p:sp>
        <p:nvSpPr>
          <p:cNvPr id="31750" name="7 CuadroTexto"/>
          <p:cNvSpPr txBox="1">
            <a:spLocks noChangeArrowheads="1"/>
          </p:cNvSpPr>
          <p:nvPr/>
        </p:nvSpPr>
        <p:spPr bwMode="auto">
          <a:xfrm>
            <a:off x="7680176" y="4762997"/>
            <a:ext cx="392062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s-ES_tradnl" dirty="0">
                <a:latin typeface="Tw Cen MT"/>
              </a:rPr>
              <a:t>(1) El Actor inicia el caso de uso </a:t>
            </a:r>
          </a:p>
          <a:p>
            <a:r>
              <a:rPr lang="es-ES_tradnl" dirty="0">
                <a:latin typeface="Tw Cen MT"/>
              </a:rPr>
              <a:t>(2) El caso de uso interacciona con actor </a:t>
            </a: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1844824"/>
            <a:ext cx="547687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875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- Diagrama</a:t>
            </a:r>
            <a:endParaRPr lang="es-ES" sz="4400" b="1" dirty="0"/>
          </a:p>
        </p:txBody>
      </p:sp>
      <p:sp>
        <p:nvSpPr>
          <p:cNvPr id="33794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5783288" y="2204864"/>
            <a:ext cx="6408712" cy="3664126"/>
          </a:xfrm>
        </p:spPr>
        <p:txBody>
          <a:bodyPr>
            <a:normAutofit/>
          </a:bodyPr>
          <a:lstStyle/>
          <a:p>
            <a:pPr lvl="2"/>
            <a:r>
              <a:rPr lang="es-ES_tradnl" sz="2800" b="1" dirty="0"/>
              <a:t>Extensiones</a:t>
            </a:r>
          </a:p>
          <a:p>
            <a:pPr lvl="3"/>
            <a:r>
              <a:rPr lang="es-ES_tradnl" sz="2800" dirty="0"/>
              <a:t>Un CU extiende la funcionalidad de otro CU.</a:t>
            </a:r>
          </a:p>
          <a:p>
            <a:pPr lvl="3"/>
            <a:r>
              <a:rPr lang="es-ES_tradnl" sz="2800" dirty="0"/>
              <a:t>Un CU puede tener muchos CU extensiones.</a:t>
            </a:r>
          </a:p>
          <a:p>
            <a:pPr lvl="3"/>
            <a:r>
              <a:rPr lang="es-ES_tradnl" sz="2800" dirty="0"/>
              <a:t>Los CU extensiones sólo son iniciados por un CU.</a:t>
            </a:r>
          </a:p>
          <a:p>
            <a:pPr lvl="2"/>
            <a:endParaRPr lang="es-ES" sz="2800" dirty="0"/>
          </a:p>
        </p:txBody>
      </p:sp>
      <p:sp>
        <p:nvSpPr>
          <p:cNvPr id="33795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11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2204864"/>
            <a:ext cx="5064813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407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Diagrama</a:t>
            </a:r>
            <a:endParaRPr lang="es-ES" sz="4400" b="1" dirty="0"/>
          </a:p>
        </p:txBody>
      </p:sp>
      <p:sp>
        <p:nvSpPr>
          <p:cNvPr id="35842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191344" y="1892172"/>
            <a:ext cx="5616624" cy="2592288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Uso o inclusión</a:t>
            </a:r>
          </a:p>
          <a:p>
            <a:pPr lvl="3"/>
            <a:r>
              <a:rPr lang="es-ES_tradnl" sz="2400" dirty="0"/>
              <a:t>Reduce la redundancia entre dos o más CU al combinar los pasos comunes de los CU</a:t>
            </a:r>
          </a:p>
        </p:txBody>
      </p:sp>
      <p:sp>
        <p:nvSpPr>
          <p:cNvPr id="35843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12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144" y="1988840"/>
            <a:ext cx="3991193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196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- Diagrama</a:t>
            </a:r>
            <a:endParaRPr lang="es-ES" sz="4400" b="1" dirty="0"/>
          </a:p>
        </p:txBody>
      </p:sp>
      <p:sp>
        <p:nvSpPr>
          <p:cNvPr id="37890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6023992" y="2060848"/>
            <a:ext cx="5256584" cy="4022725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Dependencia</a:t>
            </a:r>
          </a:p>
          <a:p>
            <a:pPr lvl="3"/>
            <a:r>
              <a:rPr lang="es-ES_tradnl" sz="2400" dirty="0"/>
              <a:t>Relación entre CU que indica que un CU no puede realizarse hasta que se haya realizado otro CU.</a:t>
            </a:r>
          </a:p>
          <a:p>
            <a:pPr lvl="2"/>
            <a:endParaRPr lang="es-ES" sz="2400" dirty="0"/>
          </a:p>
        </p:txBody>
      </p:sp>
      <p:sp>
        <p:nvSpPr>
          <p:cNvPr id="37891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13</a:t>
            </a:fld>
            <a:endParaRPr lang="es-ES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1916832"/>
            <a:ext cx="4464496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636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- Diagrama</a:t>
            </a:r>
            <a:endParaRPr lang="es-ES" sz="4400" b="1" dirty="0"/>
          </a:p>
        </p:txBody>
      </p:sp>
      <p:sp>
        <p:nvSpPr>
          <p:cNvPr id="39938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6672064" y="2060685"/>
            <a:ext cx="4824536" cy="4022725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Herencia</a:t>
            </a:r>
          </a:p>
          <a:p>
            <a:pPr lvl="3"/>
            <a:r>
              <a:rPr lang="es-ES_tradnl" sz="2400" dirty="0"/>
              <a:t>Relación entre actores donde un actor hereda las funcionalidades de uno o varios actores. </a:t>
            </a:r>
          </a:p>
          <a:p>
            <a:pPr lvl="2"/>
            <a:endParaRPr lang="es-ES" sz="2400" dirty="0"/>
          </a:p>
        </p:txBody>
      </p:sp>
      <p:sp>
        <p:nvSpPr>
          <p:cNvPr id="39939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14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916832"/>
            <a:ext cx="6336704" cy="486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203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- Escenarios</a:t>
            </a:r>
            <a:endParaRPr lang="es-ES" sz="4400" b="1" dirty="0"/>
          </a:p>
        </p:txBody>
      </p:sp>
      <p:sp>
        <p:nvSpPr>
          <p:cNvPr id="41986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1631504" y="2132856"/>
            <a:ext cx="7543800" cy="4022725"/>
          </a:xfrm>
        </p:spPr>
        <p:txBody>
          <a:bodyPr>
            <a:normAutofit/>
          </a:bodyPr>
          <a:lstStyle/>
          <a:p>
            <a:pPr lvl="2"/>
            <a:r>
              <a:rPr lang="es-ES_tradnl" sz="2400" dirty="0"/>
              <a:t>En el escenario se describen:</a:t>
            </a:r>
          </a:p>
          <a:p>
            <a:pPr lvl="2"/>
            <a:endParaRPr lang="es-ES_tradnl" sz="2400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es-ES_tradnl" sz="2400" dirty="0"/>
              <a:t>La interacción del escenario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es-ES_tradnl" sz="2400" dirty="0"/>
          </a:p>
          <a:p>
            <a:pPr lvl="2">
              <a:buFont typeface="Wingdings" panose="05000000000000000000" pitchFamily="2" charset="2"/>
              <a:buChar char="Ø"/>
            </a:pPr>
            <a:r>
              <a:rPr lang="es-ES_tradnl" sz="2400" dirty="0"/>
              <a:t>Eventos alternativos</a:t>
            </a:r>
          </a:p>
          <a:p>
            <a:pPr lvl="3"/>
            <a:endParaRPr lang="es-ES_tradnl" sz="2400" dirty="0"/>
          </a:p>
          <a:p>
            <a:pPr lvl="2"/>
            <a:endParaRPr lang="es-ES" sz="2400" dirty="0"/>
          </a:p>
        </p:txBody>
      </p:sp>
      <p:sp>
        <p:nvSpPr>
          <p:cNvPr id="41987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63212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1 Título"/>
          <p:cNvSpPr>
            <a:spLocks noGrp="1"/>
          </p:cNvSpPr>
          <p:nvPr>
            <p:ph type="title"/>
          </p:nvPr>
        </p:nvSpPr>
        <p:spPr>
          <a:xfrm>
            <a:off x="823722" y="-204389"/>
            <a:ext cx="1947343" cy="3991770"/>
          </a:xfrm>
        </p:spPr>
        <p:txBody>
          <a:bodyPr>
            <a:noAutofit/>
          </a:bodyPr>
          <a:lstStyle/>
          <a:p>
            <a:r>
              <a:rPr lang="es-ES_tradnl" b="1" dirty="0"/>
              <a:t>Casos de Uso  -  Ejemplo de escenario</a:t>
            </a:r>
            <a:endParaRPr lang="es-ES" b="1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16</a:t>
            </a:fld>
            <a:endParaRPr lang="es-ES"/>
          </a:p>
        </p:txBody>
      </p:sp>
      <p:pic>
        <p:nvPicPr>
          <p:cNvPr id="44038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13390" y="1643066"/>
            <a:ext cx="6702029" cy="502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8 Llamada con línea 1"/>
          <p:cNvSpPr/>
          <p:nvPr/>
        </p:nvSpPr>
        <p:spPr>
          <a:xfrm>
            <a:off x="2744994" y="800896"/>
            <a:ext cx="1565672" cy="612775"/>
          </a:xfrm>
          <a:prstGeom prst="borderCallout1">
            <a:avLst>
              <a:gd name="adj1" fmla="val 96983"/>
              <a:gd name="adj2" fmla="val 44967"/>
              <a:gd name="adj3" fmla="val 202189"/>
              <a:gd name="adj4" fmla="val 777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Los nombres del o los responsables del CU</a:t>
            </a:r>
            <a:endParaRPr lang="es-ES" sz="1400" dirty="0"/>
          </a:p>
        </p:txBody>
      </p:sp>
      <p:sp>
        <p:nvSpPr>
          <p:cNvPr id="10" name="9 Llamada con línea 1"/>
          <p:cNvSpPr/>
          <p:nvPr/>
        </p:nvSpPr>
        <p:spPr>
          <a:xfrm>
            <a:off x="7752184" y="622712"/>
            <a:ext cx="1943100" cy="684213"/>
          </a:xfrm>
          <a:prstGeom prst="borderCallout1">
            <a:avLst>
              <a:gd name="adj1" fmla="val 101790"/>
              <a:gd name="adj2" fmla="val 30959"/>
              <a:gd name="adj3" fmla="val 206158"/>
              <a:gd name="adj4" fmla="val 185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Fecha de la última modificación y la versión actual de CU</a:t>
            </a:r>
            <a:endParaRPr lang="es-ES" sz="1400" dirty="0"/>
          </a:p>
        </p:txBody>
      </p:sp>
      <p:sp>
        <p:nvSpPr>
          <p:cNvPr id="11" name="10 Llamada con línea 1"/>
          <p:cNvSpPr/>
          <p:nvPr/>
        </p:nvSpPr>
        <p:spPr>
          <a:xfrm>
            <a:off x="4871864" y="836712"/>
            <a:ext cx="2250454" cy="954784"/>
          </a:xfrm>
          <a:prstGeom prst="borderCallout1">
            <a:avLst>
              <a:gd name="adj1" fmla="val 94065"/>
              <a:gd name="adj2" fmla="val 39794"/>
              <a:gd name="adj3" fmla="val 206158"/>
              <a:gd name="adj4" fmla="val 185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Nombre del  CU, debe comenzar con un verbo y representar la meta del CU</a:t>
            </a:r>
            <a:endParaRPr lang="es-ES" sz="1400" dirty="0"/>
          </a:p>
        </p:txBody>
      </p:sp>
      <p:sp>
        <p:nvSpPr>
          <p:cNvPr id="12" name="11 Llamada con línea 1"/>
          <p:cNvSpPr/>
          <p:nvPr/>
        </p:nvSpPr>
        <p:spPr>
          <a:xfrm>
            <a:off x="7122320" y="2636841"/>
            <a:ext cx="2572964" cy="1584325"/>
          </a:xfrm>
          <a:prstGeom prst="borderCallout1">
            <a:avLst>
              <a:gd name="adj1" fmla="val 18750"/>
              <a:gd name="adj2" fmla="val -8333"/>
              <a:gd name="adj3" fmla="val 33128"/>
              <a:gd name="adj4" fmla="val -480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Identificación de CU</a:t>
            </a:r>
          </a:p>
          <a:p>
            <a:pPr>
              <a:defRPr/>
            </a:pPr>
            <a:r>
              <a:rPr lang="es-ES_tradnl" sz="1400" dirty="0"/>
              <a:t>Prioridad, importancia del CU en términos de baja media alta</a:t>
            </a:r>
          </a:p>
          <a:p>
            <a:pPr>
              <a:defRPr/>
            </a:pPr>
            <a:r>
              <a:rPr lang="es-ES_tradnl" sz="1400" dirty="0"/>
              <a:t>L</a:t>
            </a:r>
            <a:r>
              <a:rPr lang="es-ES" sz="1400" dirty="0"/>
              <a:t>a fuente define la entidad que da origen al  CU Por Ejemplo un requerimiento</a:t>
            </a:r>
          </a:p>
        </p:txBody>
      </p:sp>
      <p:sp>
        <p:nvSpPr>
          <p:cNvPr id="13" name="12 Llamada con línea 1"/>
          <p:cNvSpPr/>
          <p:nvPr/>
        </p:nvSpPr>
        <p:spPr>
          <a:xfrm>
            <a:off x="2855120" y="2636838"/>
            <a:ext cx="1944291" cy="684212"/>
          </a:xfrm>
          <a:prstGeom prst="borderCallout1">
            <a:avLst>
              <a:gd name="adj1" fmla="val 41352"/>
              <a:gd name="adj2" fmla="val 102373"/>
              <a:gd name="adj3" fmla="val 160955"/>
              <a:gd name="adj4" fmla="val 1244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600" dirty="0"/>
              <a:t>Actor principal que se beneficia del CU</a:t>
            </a:r>
            <a:endParaRPr lang="es-ES" sz="1600" dirty="0"/>
          </a:p>
        </p:txBody>
      </p:sp>
      <p:sp>
        <p:nvSpPr>
          <p:cNvPr id="14" name="13 Llamada con línea 1"/>
          <p:cNvSpPr/>
          <p:nvPr/>
        </p:nvSpPr>
        <p:spPr>
          <a:xfrm>
            <a:off x="7284245" y="4437063"/>
            <a:ext cx="1944291" cy="684212"/>
          </a:xfrm>
          <a:prstGeom prst="borderCallout1">
            <a:avLst>
              <a:gd name="adj1" fmla="val 18750"/>
              <a:gd name="adj2" fmla="val -8333"/>
              <a:gd name="adj3" fmla="val -21915"/>
              <a:gd name="adj4" fmla="val -340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600" dirty="0"/>
              <a:t>Otros actores que intervienen en el CU</a:t>
            </a:r>
            <a:endParaRPr lang="es-ES" sz="1600" dirty="0"/>
          </a:p>
        </p:txBody>
      </p:sp>
      <p:sp>
        <p:nvSpPr>
          <p:cNvPr id="15" name="14 Llamada con línea 1"/>
          <p:cNvSpPr/>
          <p:nvPr/>
        </p:nvSpPr>
        <p:spPr>
          <a:xfrm>
            <a:off x="7392071" y="5229227"/>
            <a:ext cx="1944290" cy="1296119"/>
          </a:xfrm>
          <a:prstGeom prst="borderCallout1">
            <a:avLst>
              <a:gd name="adj1" fmla="val 18750"/>
              <a:gd name="adj2" fmla="val -8333"/>
              <a:gd name="adj3" fmla="val -27294"/>
              <a:gd name="adj4" fmla="val -1480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Cualquier persona que tenga un aporte en el desarrollo y la operación del sistema (diferente del actor)</a:t>
            </a:r>
            <a:endParaRPr lang="es-ES" sz="1400" dirty="0"/>
          </a:p>
        </p:txBody>
      </p:sp>
      <p:sp>
        <p:nvSpPr>
          <p:cNvPr id="16" name="15 Llamada con línea 1"/>
          <p:cNvSpPr/>
          <p:nvPr/>
        </p:nvSpPr>
        <p:spPr>
          <a:xfrm>
            <a:off x="5178030" y="5732463"/>
            <a:ext cx="1944290" cy="685800"/>
          </a:xfrm>
          <a:prstGeom prst="borderCallout1">
            <a:avLst>
              <a:gd name="adj1" fmla="val 18750"/>
              <a:gd name="adj2" fmla="val -8333"/>
              <a:gd name="adj3" fmla="val 19179"/>
              <a:gd name="adj4" fmla="val -991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Una descripción corta y precisa  del propósito del CU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8431949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1 Título"/>
          <p:cNvSpPr>
            <a:spLocks noGrp="1"/>
          </p:cNvSpPr>
          <p:nvPr>
            <p:ph type="title"/>
          </p:nvPr>
        </p:nvSpPr>
        <p:spPr>
          <a:xfrm>
            <a:off x="551384" y="1003604"/>
            <a:ext cx="2176685" cy="1273283"/>
          </a:xfrm>
        </p:spPr>
        <p:txBody>
          <a:bodyPr>
            <a:noAutofit/>
          </a:bodyPr>
          <a:lstStyle/>
          <a:p>
            <a:r>
              <a:rPr lang="es-ES_tradnl" sz="4000" b="1" dirty="0"/>
              <a:t>Casos de Uso- Ejemplo de escenario</a:t>
            </a:r>
            <a:endParaRPr lang="es-ES" sz="4000" b="1" dirty="0"/>
          </a:p>
        </p:txBody>
      </p:sp>
      <p:sp>
        <p:nvSpPr>
          <p:cNvPr id="7" name="Marcador de contenido 6"/>
          <p:cNvSpPr>
            <a:spLocks noGrp="1"/>
          </p:cNvSpPr>
          <p:nvPr>
            <p:ph type="body" sz="quarter" idx="13"/>
          </p:nvPr>
        </p:nvSpPr>
        <p:spPr>
          <a:xfrm>
            <a:off x="373791" y="5960425"/>
            <a:ext cx="4190993" cy="357190"/>
          </a:xfrm>
        </p:spPr>
        <p:txBody>
          <a:bodyPr/>
          <a:lstStyle/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>
          <a:xfrm>
            <a:off x="6518143" y="5959831"/>
            <a:ext cx="4705351" cy="365125"/>
          </a:xfrm>
        </p:spPr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>
          <a:xfrm>
            <a:off x="9112329" y="2432035"/>
            <a:ext cx="2926080" cy="1397039"/>
          </a:xfrm>
        </p:spPr>
        <p:txBody>
          <a:bodyPr/>
          <a:lstStyle/>
          <a:p>
            <a:fld id="{EDD1052B-6F63-438E-BAAA-26CAC9AAF82C}" type="slidenum">
              <a:rPr lang="es-ES" smtClean="0"/>
              <a:pPr/>
              <a:t>17</a:t>
            </a:fld>
            <a:endParaRPr lang="es-ES" dirty="0"/>
          </a:p>
        </p:txBody>
      </p:sp>
      <p:pic>
        <p:nvPicPr>
          <p:cNvPr id="450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4373" y="1257658"/>
            <a:ext cx="6687741" cy="522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Llamada con línea 1"/>
          <p:cNvSpPr/>
          <p:nvPr/>
        </p:nvSpPr>
        <p:spPr>
          <a:xfrm>
            <a:off x="7184233" y="-15517"/>
            <a:ext cx="1944290" cy="1655763"/>
          </a:xfrm>
          <a:prstGeom prst="borderCallout1">
            <a:avLst>
              <a:gd name="adj1" fmla="val 18750"/>
              <a:gd name="adj2" fmla="val -8333"/>
              <a:gd name="adj3" fmla="val 85224"/>
              <a:gd name="adj4" fmla="val -1691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Una restricción del estado del  sistema antes de la ejecución del CU ( por ejemplo otro CU que debe ejecutarse previamente)</a:t>
            </a:r>
            <a:endParaRPr lang="es-ES" sz="1400" dirty="0"/>
          </a:p>
        </p:txBody>
      </p:sp>
      <p:sp>
        <p:nvSpPr>
          <p:cNvPr id="10" name="9 Llamada con línea 1"/>
          <p:cNvSpPr/>
          <p:nvPr/>
        </p:nvSpPr>
        <p:spPr>
          <a:xfrm>
            <a:off x="2594373" y="127355"/>
            <a:ext cx="1997869" cy="685800"/>
          </a:xfrm>
          <a:prstGeom prst="borderCallout1">
            <a:avLst>
              <a:gd name="adj1" fmla="val 105481"/>
              <a:gd name="adj2" fmla="val 46323"/>
              <a:gd name="adj3" fmla="val 224198"/>
              <a:gd name="adj4" fmla="val 418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Evento que inicia la ejecución de un CU (por ejemplo el tiempo)</a:t>
            </a:r>
            <a:endParaRPr lang="es-ES" sz="1400" dirty="0"/>
          </a:p>
        </p:txBody>
      </p:sp>
      <p:sp>
        <p:nvSpPr>
          <p:cNvPr id="11" name="10 Llamada con línea 1"/>
          <p:cNvSpPr/>
          <p:nvPr/>
        </p:nvSpPr>
        <p:spPr>
          <a:xfrm>
            <a:off x="2971801" y="4375505"/>
            <a:ext cx="1944290" cy="1657350"/>
          </a:xfrm>
          <a:prstGeom prst="borderCallout1">
            <a:avLst>
              <a:gd name="adj1" fmla="val 49"/>
              <a:gd name="adj2" fmla="val 53681"/>
              <a:gd name="adj3" fmla="val -134204"/>
              <a:gd name="adj4" fmla="val 492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s-ES_tradnl" sz="1400" dirty="0">
                <a:solidFill>
                  <a:srgbClr val="FFFFFF"/>
                </a:solidFill>
              </a:rPr>
              <a:t>Secuencia normal (sin errores ni condiciones) realizada por los actores y el sistema.</a:t>
            </a:r>
          </a:p>
          <a:p>
            <a:r>
              <a:rPr lang="es-ES_tradnl" sz="1400" dirty="0">
                <a:solidFill>
                  <a:srgbClr val="FFFFFF"/>
                </a:solidFill>
              </a:rPr>
              <a:t>Debe representar la interacción entre el actor y el sistema.</a:t>
            </a:r>
            <a:endParaRPr lang="es-E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751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18</a:t>
            </a:fld>
            <a:endParaRPr lang="es-ES" dirty="0"/>
          </a:p>
        </p:txBody>
      </p:sp>
      <p:pic>
        <p:nvPicPr>
          <p:cNvPr id="460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1665" y="1527176"/>
            <a:ext cx="5941219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7 Llamada con línea 1"/>
          <p:cNvSpPr/>
          <p:nvPr/>
        </p:nvSpPr>
        <p:spPr>
          <a:xfrm>
            <a:off x="7580711" y="476673"/>
            <a:ext cx="2043681" cy="1080667"/>
          </a:xfrm>
          <a:prstGeom prst="borderCallout1">
            <a:avLst>
              <a:gd name="adj1" fmla="val 18750"/>
              <a:gd name="adj2" fmla="val -8333"/>
              <a:gd name="adj3" fmla="val 120198"/>
              <a:gd name="adj4" fmla="val -1751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Describen el comportamiento si ocurre una excepción o variación del curso típico</a:t>
            </a:r>
            <a:endParaRPr lang="es-ES" sz="1400" dirty="0"/>
          </a:p>
        </p:txBody>
      </p:sp>
      <p:sp>
        <p:nvSpPr>
          <p:cNvPr id="9" name="8 Llamada con línea 1"/>
          <p:cNvSpPr/>
          <p:nvPr/>
        </p:nvSpPr>
        <p:spPr>
          <a:xfrm>
            <a:off x="7580711" y="1628801"/>
            <a:ext cx="1944290" cy="863577"/>
          </a:xfrm>
          <a:prstGeom prst="borderCallout1">
            <a:avLst>
              <a:gd name="adj1" fmla="val 18750"/>
              <a:gd name="adj2" fmla="val -8333"/>
              <a:gd name="adj3" fmla="val 299105"/>
              <a:gd name="adj4" fmla="val -1845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Establece la finalización con éxito del CU</a:t>
            </a:r>
            <a:endParaRPr lang="es-ES" sz="1400" dirty="0"/>
          </a:p>
        </p:txBody>
      </p:sp>
      <p:sp>
        <p:nvSpPr>
          <p:cNvPr id="10" name="9 Llamada con línea 1"/>
          <p:cNvSpPr/>
          <p:nvPr/>
        </p:nvSpPr>
        <p:spPr>
          <a:xfrm>
            <a:off x="7580711" y="2564905"/>
            <a:ext cx="2043680" cy="792661"/>
          </a:xfrm>
          <a:prstGeom prst="borderCallout1">
            <a:avLst>
              <a:gd name="adj1" fmla="val 18750"/>
              <a:gd name="adj2" fmla="val -8333"/>
              <a:gd name="adj3" fmla="val 251092"/>
              <a:gd name="adj4" fmla="val -1762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Restricción del estado del sistema después de la finalización exitosa del CU </a:t>
            </a:r>
            <a:endParaRPr lang="es-ES" sz="1400" dirty="0"/>
          </a:p>
        </p:txBody>
      </p:sp>
      <p:sp>
        <p:nvSpPr>
          <p:cNvPr id="11" name="10 Llamada con línea 1"/>
          <p:cNvSpPr/>
          <p:nvPr/>
        </p:nvSpPr>
        <p:spPr>
          <a:xfrm>
            <a:off x="7337823" y="3573463"/>
            <a:ext cx="2187178" cy="647700"/>
          </a:xfrm>
          <a:prstGeom prst="borderCallout1">
            <a:avLst>
              <a:gd name="adj1" fmla="val 18750"/>
              <a:gd name="adj2" fmla="val -8333"/>
              <a:gd name="adj3" fmla="val 230688"/>
              <a:gd name="adj4" fmla="val -1468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Políticas y procedimientos relacionados con la ejecución del CU</a:t>
            </a:r>
            <a:endParaRPr lang="es-ES" sz="1400" dirty="0"/>
          </a:p>
        </p:txBody>
      </p:sp>
      <p:sp>
        <p:nvSpPr>
          <p:cNvPr id="12" name="11 Llamada con línea 1"/>
          <p:cNvSpPr/>
          <p:nvPr/>
        </p:nvSpPr>
        <p:spPr>
          <a:xfrm>
            <a:off x="7284245" y="4365105"/>
            <a:ext cx="2628179" cy="935559"/>
          </a:xfrm>
          <a:prstGeom prst="borderCallout1">
            <a:avLst>
              <a:gd name="adj1" fmla="val 18750"/>
              <a:gd name="adj2" fmla="val -8333"/>
              <a:gd name="adj3" fmla="val 133548"/>
              <a:gd name="adj4" fmla="val -1419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Restricciones y especificaciones para la implantación del CU, por ejemplo requisitos no funcionales </a:t>
            </a:r>
            <a:endParaRPr lang="es-ES" sz="1400" dirty="0"/>
          </a:p>
        </p:txBody>
      </p:sp>
      <p:sp>
        <p:nvSpPr>
          <p:cNvPr id="13" name="12 Llamada con línea 1"/>
          <p:cNvSpPr/>
          <p:nvPr/>
        </p:nvSpPr>
        <p:spPr>
          <a:xfrm>
            <a:off x="7284245" y="5445128"/>
            <a:ext cx="2484163" cy="720725"/>
          </a:xfrm>
          <a:prstGeom prst="borderCallout1">
            <a:avLst>
              <a:gd name="adj1" fmla="val 18750"/>
              <a:gd name="adj2" fmla="val -8333"/>
              <a:gd name="adj3" fmla="val 94802"/>
              <a:gd name="adj4" fmla="val -1417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Cualquier hipótesis relevante sobre el CU</a:t>
            </a:r>
            <a:endParaRPr lang="es-ES" sz="1400" dirty="0"/>
          </a:p>
        </p:txBody>
      </p:sp>
      <p:sp>
        <p:nvSpPr>
          <p:cNvPr id="14" name="13 Llamada con línea 1"/>
          <p:cNvSpPr/>
          <p:nvPr/>
        </p:nvSpPr>
        <p:spPr>
          <a:xfrm>
            <a:off x="7284245" y="6308728"/>
            <a:ext cx="2484162" cy="549275"/>
          </a:xfrm>
          <a:prstGeom prst="borderCallout1">
            <a:avLst>
              <a:gd name="adj1" fmla="val 18750"/>
              <a:gd name="adj2" fmla="val -8333"/>
              <a:gd name="adj3" fmla="val 48894"/>
              <a:gd name="adj4" fmla="val -1417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s-ES_tradnl" sz="1400" dirty="0"/>
              <a:t>Aspectos a tener en cuenta antes de finalizar el CU</a:t>
            </a:r>
            <a:endParaRPr lang="es-ES" sz="1400" dirty="0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15" name="1 Título"/>
          <p:cNvSpPr txBox="1">
            <a:spLocks/>
          </p:cNvSpPr>
          <p:nvPr/>
        </p:nvSpPr>
        <p:spPr>
          <a:xfrm>
            <a:off x="551384" y="1003604"/>
            <a:ext cx="2176685" cy="12732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9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4000" b="1" smtClean="0"/>
              <a:t>Casos de Uso- Ejemplo de escenario</a:t>
            </a:r>
            <a:endParaRPr lang="es-ES" sz="4000" b="1" dirty="0"/>
          </a:p>
        </p:txBody>
      </p:sp>
    </p:spTree>
    <p:extLst>
      <p:ext uri="{BB962C8B-B14F-4D97-AF65-F5344CB8AC3E}">
        <p14:creationId xmlns:p14="http://schemas.microsoft.com/office/powerpoint/2010/main" val="2551248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Proceso de modelado</a:t>
            </a:r>
            <a:endParaRPr lang="es-ES" sz="4400" b="1" dirty="0"/>
          </a:p>
        </p:txBody>
      </p:sp>
      <p:sp>
        <p:nvSpPr>
          <p:cNvPr id="47106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1775520" y="2420888"/>
            <a:ext cx="7543800" cy="4022725"/>
          </a:xfrm>
        </p:spPr>
        <p:txBody>
          <a:bodyPr>
            <a:normAutofit/>
          </a:bodyPr>
          <a:lstStyle/>
          <a:p>
            <a:r>
              <a:rPr lang="es-ES_tradnl" sz="2400" dirty="0"/>
              <a:t>Pasos</a:t>
            </a:r>
          </a:p>
          <a:p>
            <a:pPr lvl="1"/>
            <a:r>
              <a:rPr lang="es-ES_tradnl" sz="2400" dirty="0"/>
              <a:t>Identificar a los actores</a:t>
            </a:r>
          </a:p>
          <a:p>
            <a:pPr lvl="1"/>
            <a:r>
              <a:rPr lang="es-ES_tradnl" sz="2400" dirty="0"/>
              <a:t>Identificar los CU para los requerimientos </a:t>
            </a:r>
          </a:p>
          <a:p>
            <a:pPr lvl="1"/>
            <a:r>
              <a:rPr lang="es-ES_tradnl" sz="2400" dirty="0"/>
              <a:t>Construir el diagrama</a:t>
            </a:r>
          </a:p>
          <a:p>
            <a:pPr lvl="1"/>
            <a:r>
              <a:rPr lang="es-ES_tradnl" sz="2400" dirty="0"/>
              <a:t>Realizar los escenarios</a:t>
            </a:r>
          </a:p>
          <a:p>
            <a:endParaRPr lang="es-ES" sz="2400" dirty="0"/>
          </a:p>
        </p:txBody>
      </p:sp>
      <p:sp>
        <p:nvSpPr>
          <p:cNvPr id="47107" name="5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927427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1 Título"/>
          <p:cNvSpPr>
            <a:spLocks noGrp="1"/>
          </p:cNvSpPr>
          <p:nvPr>
            <p:ph type="title"/>
          </p:nvPr>
        </p:nvSpPr>
        <p:spPr>
          <a:xfrm>
            <a:off x="551384" y="2996952"/>
            <a:ext cx="10780776" cy="613283"/>
          </a:xfrm>
        </p:spPr>
        <p:txBody>
          <a:bodyPr>
            <a:noAutofit/>
          </a:bodyPr>
          <a:lstStyle/>
          <a:p>
            <a:r>
              <a:rPr lang="es-ES_tradnl" sz="4800" dirty="0"/>
              <a:t>Técnicas de Especificación de Requerimientos</a:t>
            </a:r>
            <a:endParaRPr lang="es-ES" sz="4800" dirty="0"/>
          </a:p>
        </p:txBody>
      </p:sp>
      <p:sp>
        <p:nvSpPr>
          <p:cNvPr id="2" name="6 Marcador de texto"/>
          <p:cNvSpPr>
            <a:spLocks noGrp="1"/>
          </p:cNvSpPr>
          <p:nvPr>
            <p:ph type="body" sz="half" idx="2"/>
          </p:nvPr>
        </p:nvSpPr>
        <p:spPr>
          <a:xfrm>
            <a:off x="479376" y="4869160"/>
            <a:ext cx="9229344" cy="533400"/>
          </a:xfrm>
        </p:spPr>
        <p:txBody>
          <a:bodyPr>
            <a:normAutofit fontScale="92500" lnSpcReduction="10000"/>
          </a:bodyPr>
          <a:lstStyle/>
          <a:p>
            <a:r>
              <a:rPr lang="es-ES_tradnl" sz="3600" dirty="0"/>
              <a:t>Casos de Uso</a:t>
            </a:r>
            <a:endParaRPr lang="es-ES" sz="36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C6065-4D87-4B9A-A3B1-312413A93100}" type="slidenum">
              <a:rPr lang="es-ES" smtClean="0"/>
              <a:pPr/>
              <a:t>2</a:t>
            </a:fld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dirty="0" smtClean="0"/>
              <a:t>2021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110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Proceso de modelado</a:t>
            </a:r>
            <a:endParaRPr lang="es-ES" sz="44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1343472" y="1844824"/>
            <a:ext cx="7543800" cy="4022725"/>
          </a:xfrm>
        </p:spPr>
        <p:txBody>
          <a:bodyPr>
            <a:noAutofit/>
          </a:bodyPr>
          <a:lstStyle/>
          <a:p>
            <a:pPr lvl="1"/>
            <a:r>
              <a:rPr lang="es-ES_tradnl" sz="2400" b="1" dirty="0"/>
              <a:t>Identificar a los actores</a:t>
            </a:r>
          </a:p>
          <a:p>
            <a:pPr lvl="2"/>
            <a:r>
              <a:rPr lang="es-ES_tradnl" sz="2400" dirty="0"/>
              <a:t>Dónde buscar actores potenciales:</a:t>
            </a:r>
          </a:p>
          <a:p>
            <a:pPr lvl="3"/>
            <a:r>
              <a:rPr lang="es-ES_tradnl" sz="2400" dirty="0"/>
              <a:t>Documentación o manuales existentes</a:t>
            </a:r>
          </a:p>
          <a:p>
            <a:pPr lvl="3"/>
            <a:r>
              <a:rPr lang="es-ES_tradnl" sz="2400" dirty="0"/>
              <a:t>Minutas de reunión</a:t>
            </a:r>
          </a:p>
          <a:p>
            <a:pPr lvl="3"/>
            <a:r>
              <a:rPr lang="es-ES_tradnl" sz="2400" dirty="0"/>
              <a:t>Documentos de requerimientos</a:t>
            </a:r>
          </a:p>
          <a:p>
            <a:pPr lvl="2"/>
            <a:r>
              <a:rPr lang="es-ES_tradnl" sz="2400" dirty="0"/>
              <a:t>Responder a:</a:t>
            </a:r>
          </a:p>
          <a:p>
            <a:pPr lvl="3"/>
            <a:r>
              <a:rPr lang="es-ES_tradnl" sz="2400" dirty="0"/>
              <a:t>¿Quién o qué proporciona las entradas al sistema?</a:t>
            </a:r>
          </a:p>
          <a:p>
            <a:pPr lvl="3"/>
            <a:r>
              <a:rPr lang="es-ES_tradnl" sz="2400" dirty="0"/>
              <a:t>¿Quién o qué recibe las salidas del sistema?</a:t>
            </a:r>
          </a:p>
          <a:p>
            <a:pPr lvl="3"/>
            <a:r>
              <a:rPr lang="es-ES_tradnl" sz="2400" dirty="0"/>
              <a:t>¿Se requieren interfaces con otros sistemas?</a:t>
            </a:r>
          </a:p>
          <a:p>
            <a:pPr lvl="3"/>
            <a:r>
              <a:rPr lang="es-ES_tradnl" sz="2400" dirty="0"/>
              <a:t>¿</a:t>
            </a:r>
            <a:r>
              <a:rPr lang="es-ES_tradnl" sz="2400" dirty="0" smtClean="0"/>
              <a:t>Quién </a:t>
            </a:r>
            <a:r>
              <a:rPr lang="es-ES_tradnl" sz="2400" dirty="0"/>
              <a:t>mantendrá la información en el sistema?</a:t>
            </a:r>
          </a:p>
          <a:p>
            <a:pPr lvl="2"/>
            <a:r>
              <a:rPr lang="es-ES_tradnl" sz="2400" dirty="0"/>
              <a:t>Deberán nombrarse con un sustantivo o frase sustantiva</a:t>
            </a:r>
          </a:p>
          <a:p>
            <a:pPr lvl="3"/>
            <a:endParaRPr lang="es-ES" sz="2400" dirty="0"/>
          </a:p>
        </p:txBody>
      </p:sp>
      <p:sp>
        <p:nvSpPr>
          <p:cNvPr id="48131" name="5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015628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Proceso de modelado</a:t>
            </a:r>
            <a:endParaRPr lang="es-ES" sz="44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2346722" y="1846265"/>
            <a:ext cx="7543800" cy="4022725"/>
          </a:xfrm>
        </p:spPr>
        <p:txBody>
          <a:bodyPr>
            <a:noAutofit/>
          </a:bodyPr>
          <a:lstStyle/>
          <a:p>
            <a:pPr lvl="1"/>
            <a:r>
              <a:rPr lang="es-ES_tradnl" sz="2400" b="1" dirty="0"/>
              <a:t>Identificar a los actores</a:t>
            </a:r>
          </a:p>
          <a:p>
            <a:pPr lvl="1"/>
            <a:r>
              <a:rPr lang="es-ES_tradnl" sz="2400" b="1" dirty="0"/>
              <a:t>Identificar los CU para los requerimientos </a:t>
            </a:r>
          </a:p>
          <a:p>
            <a:pPr lvl="2"/>
            <a:r>
              <a:rPr lang="es-ES_tradnl" sz="2400" dirty="0"/>
              <a:t>Responder a </a:t>
            </a:r>
          </a:p>
          <a:p>
            <a:pPr lvl="3"/>
            <a:r>
              <a:rPr lang="es-ES_tradnl" sz="2400" dirty="0"/>
              <a:t>¿Cuáles son las principales tareas del actor?</a:t>
            </a:r>
          </a:p>
          <a:p>
            <a:pPr lvl="3"/>
            <a:r>
              <a:rPr lang="es-ES_tradnl" sz="2400" dirty="0"/>
              <a:t>¿Qué información necesita el actor del sistema?</a:t>
            </a:r>
          </a:p>
          <a:p>
            <a:pPr lvl="3"/>
            <a:r>
              <a:rPr lang="es-ES_tradnl" sz="2400" dirty="0"/>
              <a:t>¿Qué información proporciona el actor al sistema?</a:t>
            </a:r>
          </a:p>
          <a:p>
            <a:pPr lvl="3"/>
            <a:r>
              <a:rPr lang="es-ES_tradnl" sz="2400" dirty="0"/>
              <a:t>¿Necesita el sistema informar al actor de eventos o cambios ocurridos?</a:t>
            </a:r>
          </a:p>
          <a:p>
            <a:pPr lvl="3"/>
            <a:r>
              <a:rPr lang="es-ES_tradnl" sz="2400" dirty="0"/>
              <a:t>¿Necesita el actor informar al sistema de eventos o cambios ocurridos?</a:t>
            </a:r>
          </a:p>
          <a:p>
            <a:pPr lvl="1"/>
            <a:r>
              <a:rPr lang="es-ES_tradnl" sz="2400" b="1" dirty="0"/>
              <a:t>Construir el diagrama</a:t>
            </a:r>
          </a:p>
          <a:p>
            <a:pPr lvl="1"/>
            <a:r>
              <a:rPr lang="es-ES_tradnl" sz="2400" b="1" dirty="0"/>
              <a:t>Realizar los escenarios</a:t>
            </a:r>
          </a:p>
          <a:p>
            <a:endParaRPr lang="es-ES" sz="2400" dirty="0"/>
          </a:p>
        </p:txBody>
      </p:sp>
      <p:sp>
        <p:nvSpPr>
          <p:cNvPr id="49155" name="5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354383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Características importantes</a:t>
            </a:r>
            <a:endParaRPr lang="es-ES" sz="44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983432" y="2132856"/>
            <a:ext cx="9865096" cy="4022725"/>
          </a:xfrm>
        </p:spPr>
        <p:txBody>
          <a:bodyPr>
            <a:noAutofit/>
          </a:bodyPr>
          <a:lstStyle/>
          <a:p>
            <a:pPr lvl="1" algn="just">
              <a:buFont typeface="Wingdings" panose="05000000000000000000" pitchFamily="2" charset="2"/>
              <a:buChar char="Ø"/>
            </a:pPr>
            <a:r>
              <a:rPr lang="es-ES_tradnl" sz="2400" dirty="0"/>
              <a:t>Un CU debe representar una funcionalidad concreta. 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s-ES_tradnl" sz="2400" dirty="0"/>
              <a:t>La descripción de los pasos en los escenarios debe contener más de un paso, para representar la interacción entre los componentes.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s-ES_tradnl" sz="2400" dirty="0"/>
              <a:t>El uso de condicionales en el curso normal, es limitado a la invocación de excepciones, ya que este flujo representa la ejecución del caso sin alteraciones.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s-ES_tradnl" sz="2400" dirty="0"/>
              <a:t>Las pre-condiciones no deben representarse en los cursos alternativos, ya que al ser una pre-condición no va a ocurrir.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s-ES_tradnl" sz="2400" dirty="0"/>
              <a:t>Los “uses” deben ser accedidos por lo menos desde dos CU.</a:t>
            </a:r>
            <a:endParaRPr lang="es-ES" sz="2400" dirty="0"/>
          </a:p>
        </p:txBody>
      </p:sp>
      <p:sp>
        <p:nvSpPr>
          <p:cNvPr id="50179" name="5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59147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400" b="1" dirty="0"/>
              <a:t>Casos de Uso – Ejemplo</a:t>
            </a:r>
            <a:endParaRPr lang="es-AR" sz="4400" b="1" dirty="0"/>
          </a:p>
        </p:txBody>
      </p:sp>
      <p:sp>
        <p:nvSpPr>
          <p:cNvPr id="11" name="Marcador de contenido 10"/>
          <p:cNvSpPr>
            <a:spLocks noGrp="1"/>
          </p:cNvSpPr>
          <p:nvPr>
            <p:ph type="body" sz="quarter" idx="13"/>
          </p:nvPr>
        </p:nvSpPr>
        <p:spPr>
          <a:xfrm>
            <a:off x="1127448" y="2060848"/>
            <a:ext cx="10081120" cy="402336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ES_tradnl" sz="2400" dirty="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A los usuarios anónimos sólo se les permite leer los artículos.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Los usuarios registrados pueden modificar sus datos personales.</a:t>
            </a:r>
            <a:endParaRPr lang="es-AR" sz="2400" dirty="0"/>
          </a:p>
          <a:p>
            <a:pPr algn="just"/>
            <a:endParaRPr lang="es-AR" sz="2400" dirty="0"/>
          </a:p>
          <a:p>
            <a:pPr algn="just"/>
            <a:endParaRPr lang="es-ES" sz="24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9183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400" b="1" dirty="0"/>
              <a:t>Casos de Uso – </a:t>
            </a:r>
            <a:r>
              <a:rPr lang="es-ES_tradnl" sz="4400" b="1" dirty="0" smtClean="0"/>
              <a:t>Ejemplo - Actores</a:t>
            </a:r>
            <a:endParaRPr lang="es-AR" sz="4400" b="1" dirty="0"/>
          </a:p>
        </p:txBody>
      </p:sp>
      <p:sp>
        <p:nvSpPr>
          <p:cNvPr id="11" name="Marcador de contenido 10"/>
          <p:cNvSpPr>
            <a:spLocks noGrp="1"/>
          </p:cNvSpPr>
          <p:nvPr>
            <p:ph type="body" sz="quarter" idx="13"/>
          </p:nvPr>
        </p:nvSpPr>
        <p:spPr>
          <a:xfrm>
            <a:off x="1127448" y="2060848"/>
            <a:ext cx="10081120" cy="402336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ES_tradnl" sz="2400" dirty="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A los usuarios anónimos sólo se les permite leer los artículos.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Los usuarios registrados pueden modificar sus datos personales.</a:t>
            </a:r>
            <a:endParaRPr lang="es-AR" sz="2400" dirty="0"/>
          </a:p>
          <a:p>
            <a:pPr algn="just"/>
            <a:endParaRPr lang="es-AR" sz="2400" dirty="0"/>
          </a:p>
          <a:p>
            <a:pPr algn="just"/>
            <a:endParaRPr lang="es-ES" sz="24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24</a:t>
            </a:fld>
            <a:endParaRPr lang="es-ES"/>
          </a:p>
        </p:txBody>
      </p:sp>
      <p:sp>
        <p:nvSpPr>
          <p:cNvPr id="2" name="1 Rectángulo redondeado"/>
          <p:cNvSpPr/>
          <p:nvPr/>
        </p:nvSpPr>
        <p:spPr>
          <a:xfrm>
            <a:off x="1127448" y="2713829"/>
            <a:ext cx="1541270" cy="28803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6 Rectángulo redondeado"/>
          <p:cNvSpPr/>
          <p:nvPr/>
        </p:nvSpPr>
        <p:spPr>
          <a:xfrm>
            <a:off x="2983739" y="2713829"/>
            <a:ext cx="1382434" cy="296416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9 Rectángulo redondeado"/>
          <p:cNvSpPr/>
          <p:nvPr/>
        </p:nvSpPr>
        <p:spPr>
          <a:xfrm>
            <a:off x="6744072" y="3356992"/>
            <a:ext cx="2232248" cy="288032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940912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400" b="1" dirty="0"/>
              <a:t>Casos de Uso – </a:t>
            </a:r>
            <a:r>
              <a:rPr lang="es-ES_tradnl" sz="4400" b="1" dirty="0" smtClean="0"/>
              <a:t>Ejemplo – Casos de Uso </a:t>
            </a:r>
            <a:endParaRPr lang="es-AR" sz="4400" b="1" dirty="0"/>
          </a:p>
        </p:txBody>
      </p:sp>
      <p:sp>
        <p:nvSpPr>
          <p:cNvPr id="11" name="Marcador de contenido 10"/>
          <p:cNvSpPr>
            <a:spLocks noGrp="1"/>
          </p:cNvSpPr>
          <p:nvPr>
            <p:ph type="body" sz="quarter" idx="13"/>
          </p:nvPr>
        </p:nvSpPr>
        <p:spPr>
          <a:xfrm>
            <a:off x="1127448" y="2060848"/>
            <a:ext cx="10081120" cy="402336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ES_tradnl" sz="2400" dirty="0"/>
              <a:t>Un sitio web brinda información acerca de los artículos periodísticos más destacados de la semana. La información puede ser accedida por usuarios registrados o anónimos. A los usuarios registrados se les permite leer y/o descargar los artículos. Si el artículo tiene categoría “exclusiva” la descarga del artículo tendrá un costo. El pago es mediante tarjeta de crédito.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A los usuarios anónimos sólo se les permite leer los artículos.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Un usuario anónimo puede registrarse y pasar a ser un usuario registrado, para lo cual debe completar los datos personales, ingresar el número de tarjeta de crédito a la que se cargará el monto mensual del abono. </a:t>
            </a:r>
            <a:endParaRPr lang="es-AR" sz="2400" dirty="0"/>
          </a:p>
          <a:p>
            <a:pPr marL="0" indent="0" algn="just">
              <a:buNone/>
            </a:pPr>
            <a:r>
              <a:rPr lang="es-ES_tradnl" sz="2400" dirty="0"/>
              <a:t>Los usuarios registrados pueden modificar sus datos personales.</a:t>
            </a:r>
            <a:endParaRPr lang="es-AR" sz="2400" dirty="0"/>
          </a:p>
          <a:p>
            <a:pPr algn="just"/>
            <a:endParaRPr lang="es-AR" sz="2400" dirty="0"/>
          </a:p>
          <a:p>
            <a:pPr algn="just"/>
            <a:endParaRPr lang="es-ES" sz="24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25</a:t>
            </a:fld>
            <a:endParaRPr lang="es-ES"/>
          </a:p>
        </p:txBody>
      </p:sp>
      <p:sp>
        <p:nvSpPr>
          <p:cNvPr id="6" name="5 Rectángulo redondeado"/>
          <p:cNvSpPr/>
          <p:nvPr/>
        </p:nvSpPr>
        <p:spPr>
          <a:xfrm>
            <a:off x="9984432" y="2756464"/>
            <a:ext cx="648072" cy="240488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7 Rectángulo redondeado"/>
          <p:cNvSpPr/>
          <p:nvPr/>
        </p:nvSpPr>
        <p:spPr>
          <a:xfrm>
            <a:off x="1199456" y="2996952"/>
            <a:ext cx="2880320" cy="360040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9 Rectángulo redondeado"/>
          <p:cNvSpPr/>
          <p:nvPr/>
        </p:nvSpPr>
        <p:spPr>
          <a:xfrm>
            <a:off x="2207568" y="3371096"/>
            <a:ext cx="1936941" cy="360040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8 Rectángulo redondeado"/>
          <p:cNvSpPr/>
          <p:nvPr/>
        </p:nvSpPr>
        <p:spPr>
          <a:xfrm>
            <a:off x="4655840" y="4221088"/>
            <a:ext cx="1368152" cy="28803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11 Rectángulo redondeado"/>
          <p:cNvSpPr/>
          <p:nvPr/>
        </p:nvSpPr>
        <p:spPr>
          <a:xfrm>
            <a:off x="5159896" y="5301208"/>
            <a:ext cx="3888432" cy="28803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876644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9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400" b="1" dirty="0"/>
              <a:t>Casos de Uso – Ejemplo</a:t>
            </a:r>
            <a:endParaRPr lang="es-AR" sz="4400" b="1" dirty="0"/>
          </a:p>
        </p:txBody>
      </p:sp>
      <p:sp>
        <p:nvSpPr>
          <p:cNvPr id="2" name="1 Marcador de contenido"/>
          <p:cNvSpPr>
            <a:spLocks noGrp="1"/>
          </p:cNvSpPr>
          <p:nvPr>
            <p:ph sz="quarter" idx="1"/>
          </p:nvPr>
        </p:nvSpPr>
        <p:spPr>
          <a:xfrm>
            <a:off x="407368" y="1916832"/>
            <a:ext cx="10972800" cy="4176464"/>
          </a:xfrm>
        </p:spPr>
        <p:txBody>
          <a:bodyPr>
            <a:normAutofit/>
          </a:bodyPr>
          <a:lstStyle/>
          <a:p>
            <a:r>
              <a:rPr lang="es-ES_tradnl" sz="2000" b="1" dirty="0"/>
              <a:t>Identificar los actores:</a:t>
            </a:r>
          </a:p>
          <a:p>
            <a:pPr lvl="1"/>
            <a:r>
              <a:rPr lang="es-ES_tradnl" sz="2000" dirty="0"/>
              <a:t>Usuario Anónimo</a:t>
            </a:r>
          </a:p>
          <a:p>
            <a:pPr lvl="1"/>
            <a:r>
              <a:rPr lang="es-ES_tradnl" sz="2000" dirty="0"/>
              <a:t>Usuario Registrado</a:t>
            </a:r>
          </a:p>
          <a:p>
            <a:pPr lvl="1"/>
            <a:r>
              <a:rPr lang="es-ES_tradnl" sz="2000" dirty="0"/>
              <a:t>Servidor Externo (Banco)</a:t>
            </a:r>
          </a:p>
          <a:p>
            <a:r>
              <a:rPr lang="es-ES_tradnl" sz="2000" b="1" dirty="0"/>
              <a:t>Identificar casos de uso</a:t>
            </a:r>
          </a:p>
          <a:p>
            <a:pPr lvl="1"/>
            <a:r>
              <a:rPr lang="es-ES_tradnl" sz="2000" dirty="0"/>
              <a:t>Leer Artículo</a:t>
            </a:r>
          </a:p>
          <a:p>
            <a:pPr lvl="1"/>
            <a:r>
              <a:rPr lang="es-ES_tradnl" sz="2000" dirty="0"/>
              <a:t>Descargar Artículo</a:t>
            </a:r>
          </a:p>
          <a:p>
            <a:pPr lvl="1"/>
            <a:r>
              <a:rPr lang="es-ES_tradnl" sz="2000" dirty="0"/>
              <a:t>Registrarse</a:t>
            </a:r>
          </a:p>
          <a:p>
            <a:pPr lvl="1"/>
            <a:r>
              <a:rPr lang="es-ES_tradnl" sz="2000" dirty="0"/>
              <a:t>Modificar Datos Personales</a:t>
            </a:r>
          </a:p>
          <a:p>
            <a:pPr lvl="1"/>
            <a:r>
              <a:rPr lang="es-ES_tradnl" sz="2000" dirty="0"/>
              <a:t>Iniciar Sesión</a:t>
            </a:r>
          </a:p>
          <a:p>
            <a:pPr lvl="1"/>
            <a:r>
              <a:rPr lang="es-ES_tradnl" sz="2000" dirty="0"/>
              <a:t>Cerrar Sesión</a:t>
            </a:r>
          </a:p>
          <a:p>
            <a:pPr lvl="1"/>
            <a:r>
              <a:rPr lang="es-ES_tradnl" sz="2000" dirty="0"/>
              <a:t>Verificar Tarjeta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313BD7E-F7C4-4BB1-B30C-B930CCB70064}" type="slidenum">
              <a:rPr lang="es-ES" smtClean="0"/>
              <a:pPr/>
              <a:t>26</a:t>
            </a:fld>
            <a:endParaRPr lang="es-ES"/>
          </a:p>
        </p:txBody>
      </p:sp>
      <p:sp>
        <p:nvSpPr>
          <p:cNvPr id="5" name="4 Rectángulo redondeado"/>
          <p:cNvSpPr/>
          <p:nvPr/>
        </p:nvSpPr>
        <p:spPr>
          <a:xfrm>
            <a:off x="695400" y="2852936"/>
            <a:ext cx="2736304" cy="432048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6 Rectángulo redondeado"/>
          <p:cNvSpPr/>
          <p:nvPr/>
        </p:nvSpPr>
        <p:spPr>
          <a:xfrm>
            <a:off x="691983" y="5517232"/>
            <a:ext cx="2736304" cy="432048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646925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Título"/>
          <p:cNvSpPr>
            <a:spLocks noGrp="1"/>
          </p:cNvSpPr>
          <p:nvPr>
            <p:ph type="title"/>
          </p:nvPr>
        </p:nvSpPr>
        <p:spPr>
          <a:xfrm>
            <a:off x="695400" y="620688"/>
            <a:ext cx="2880320" cy="1944216"/>
          </a:xfrm>
        </p:spPr>
        <p:txBody>
          <a:bodyPr/>
          <a:lstStyle/>
          <a:p>
            <a:r>
              <a:rPr lang="es-ES_tradnl" sz="4000" b="1" dirty="0"/>
              <a:t>Casos de uso – Ejemplo - Diagrama</a:t>
            </a:r>
            <a:endParaRPr lang="es-AR" sz="4000" b="1" dirty="0"/>
          </a:p>
        </p:txBody>
      </p:sp>
      <p:sp>
        <p:nvSpPr>
          <p:cNvPr id="27" name="Marcador de pie de página 2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28" name="Marcador de número de diapositiva 2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313BD7E-F7C4-4BB1-B30C-B930CCB70064}" type="slidenum">
              <a:rPr lang="es-ES" smtClean="0"/>
              <a:pPr/>
              <a:t>27</a:t>
            </a:fld>
            <a:endParaRPr lang="es-ES"/>
          </a:p>
        </p:txBody>
      </p:sp>
      <p:pic>
        <p:nvPicPr>
          <p:cNvPr id="30" name="29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768" y="476672"/>
            <a:ext cx="65913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025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263352" y="548680"/>
            <a:ext cx="2974690" cy="1882805"/>
          </a:xfrm>
        </p:spPr>
        <p:txBody>
          <a:bodyPr/>
          <a:lstStyle/>
          <a:p>
            <a:r>
              <a:rPr lang="es-ES_tradnl" sz="4000" b="1" dirty="0"/>
              <a:t>Casos de uso – </a:t>
            </a:r>
            <a:r>
              <a:rPr lang="es-ES_tradnl" sz="4000" b="1" dirty="0" smtClean="0"/>
              <a:t>Ejemplo- </a:t>
            </a:r>
            <a:r>
              <a:rPr lang="es-ES_tradnl" sz="4000" b="1" dirty="0"/>
              <a:t>Escenarios</a:t>
            </a:r>
            <a:endParaRPr lang="es-AR" sz="4000" b="1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313BD7E-F7C4-4BB1-B30C-B930CCB70064}" type="slidenum">
              <a:rPr lang="es-ES" smtClean="0"/>
              <a:pPr/>
              <a:t>28</a:t>
            </a:fld>
            <a:endParaRPr lang="es-ES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639684"/>
              </p:ext>
            </p:extLst>
          </p:nvPr>
        </p:nvGraphicFramePr>
        <p:xfrm>
          <a:off x="3071666" y="980730"/>
          <a:ext cx="6183305" cy="5451069"/>
        </p:xfrm>
        <a:graphic>
          <a:graphicData uri="http://schemas.openxmlformats.org/drawingml/2006/table">
            <a:tbl>
              <a:tblPr/>
              <a:tblGrid>
                <a:gridCol w="17015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08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08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4953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s-ES" sz="1200" b="1" dirty="0">
                          <a:latin typeface="Verdana"/>
                          <a:ea typeface="Times New Roman"/>
                        </a:rPr>
                        <a:t>Nombre</a:t>
                      </a:r>
                      <a:r>
                        <a:rPr lang="es-ES" sz="1200" b="1" baseline="0" dirty="0">
                          <a:latin typeface="Verdana"/>
                          <a:ea typeface="Times New Roman"/>
                        </a:rPr>
                        <a:t> </a:t>
                      </a:r>
                      <a:r>
                        <a:rPr lang="es-ES" sz="1200" b="1" dirty="0">
                          <a:latin typeface="Verdana"/>
                          <a:ea typeface="Times New Roman"/>
                        </a:rPr>
                        <a:t>del caso de</a:t>
                      </a:r>
                      <a:r>
                        <a:rPr lang="es-ES" sz="1200" b="1" baseline="0" dirty="0">
                          <a:latin typeface="Verdana"/>
                          <a:ea typeface="Times New Roman"/>
                        </a:rPr>
                        <a:t> uso:</a:t>
                      </a:r>
                      <a:r>
                        <a:rPr lang="es-ES_tradnl" sz="1200" dirty="0">
                          <a:latin typeface="Times New Roman"/>
                          <a:ea typeface="Times New Roman"/>
                        </a:rPr>
                        <a:t> </a:t>
                      </a:r>
                      <a:endParaRPr lang="es-AR" sz="1200" dirty="0">
                        <a:latin typeface="Times New Roman"/>
                        <a:ea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s-ES" sz="1200" dirty="0">
                          <a:latin typeface="Verdana"/>
                          <a:ea typeface="Times New Roman"/>
                        </a:rPr>
                        <a:t>Iniciar sesión</a:t>
                      </a:r>
                      <a:endParaRPr lang="es-AR" sz="1200" dirty="0">
                        <a:latin typeface="Times New Roman"/>
                        <a:ea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154">
                <a:tc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lang="es-ES" sz="1200" b="1" dirty="0">
                          <a:latin typeface="Verdana"/>
                          <a:ea typeface="Times New Roman"/>
                        </a:rPr>
                        <a:t>Descripción:</a:t>
                      </a:r>
                      <a:endParaRPr kumimoji="0" lang="es-AR" sz="1200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kumimoji="0" lang="es-AR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Este caso de uso describe el evento en el que </a:t>
                      </a:r>
                      <a:r>
                        <a:rPr kumimoji="0" lang="es-ES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un usuario registrado</a:t>
                      </a:r>
                      <a:r>
                        <a:rPr kumimoji="0" lang="es-ES" sz="1200" kern="1200" baseline="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kumimoji="0" lang="es-ES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inicia</a:t>
                      </a:r>
                      <a:r>
                        <a:rPr kumimoji="0" lang="es-ES" sz="1200" kern="1200" baseline="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kumimoji="0" lang="es-ES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sesión con su nombre de usuario y contraseña.</a:t>
                      </a:r>
                      <a:endParaRPr kumimoji="0" lang="es-AR" sz="1200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199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b="1" dirty="0">
                          <a:latin typeface="Verdana"/>
                          <a:ea typeface="Times New Roman"/>
                          <a:cs typeface="Times New Roman"/>
                        </a:rPr>
                        <a:t>Actores: 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kumimoji="0" lang="es-ES_tradnl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Usuario Registrado</a:t>
                      </a:r>
                      <a:endParaRPr kumimoji="0" lang="es-AR" sz="1200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9199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b="1" dirty="0">
                          <a:latin typeface="Verdana"/>
                          <a:ea typeface="Times New Roman"/>
                        </a:rPr>
                        <a:t>Precondiciones:</a:t>
                      </a:r>
                      <a:r>
                        <a:rPr lang="es-ES_tradnl" sz="1200" dirty="0">
                          <a:latin typeface="Times New Roman"/>
                          <a:ea typeface="Times New Roman"/>
                        </a:rPr>
                        <a:t> 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spcAft>
                          <a:spcPts val="600"/>
                        </a:spcAft>
                      </a:pPr>
                      <a:r>
                        <a:rPr kumimoji="0" lang="es-ES_tradnl" sz="1200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El</a:t>
                      </a:r>
                      <a:r>
                        <a:rPr kumimoji="0" lang="es-ES_tradnl" sz="1200" kern="1200" baseline="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Times New Roman"/>
                        </a:rPr>
                        <a:t> usuario debe estar registrado en el sistema</a:t>
                      </a:r>
                      <a:endParaRPr kumimoji="0" lang="es-AR" sz="1200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4953">
                <a:tc rowSpan="2"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>
                          <a:tab pos="637540" algn="l"/>
                        </a:tabLst>
                        <a:defRPr/>
                      </a:pPr>
                      <a:r>
                        <a:rPr lang="es-ES" sz="1200" b="1" dirty="0">
                          <a:latin typeface="Verdana"/>
                          <a:ea typeface="Times New Roman"/>
                        </a:rPr>
                        <a:t>Curso Normal</a:t>
                      </a:r>
                      <a:r>
                        <a:rPr lang="es-ES" sz="1200" b="1" baseline="0" dirty="0">
                          <a:latin typeface="Verdana"/>
                          <a:ea typeface="Times New Roman"/>
                        </a:rPr>
                        <a:t>:</a:t>
                      </a:r>
                      <a:endParaRPr lang="es-AR" sz="1200" dirty="0">
                        <a:latin typeface="Times New Roman"/>
                        <a:ea typeface="Times New Roman"/>
                      </a:endParaRPr>
                    </a:p>
                    <a:p>
                      <a:pPr marL="342900" lvl="0" indent="-342900" algn="just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Acción del Actor</a:t>
                      </a:r>
                      <a:endParaRPr lang="es-AR" sz="1200" b="1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 algn="ctr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Respuesta del Sistema</a:t>
                      </a:r>
                      <a:endParaRPr lang="es-AR" sz="1200" b="1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04416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Paso</a:t>
                      </a:r>
                      <a:r>
                        <a:rPr lang="es-ES_tradnl" sz="1200" b="1" baseline="0" dirty="0">
                          <a:latin typeface="Verdana"/>
                          <a:ea typeface="Times New Roman"/>
                          <a:cs typeface="Times New Roman"/>
                        </a:rPr>
                        <a:t> 1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: el usuario selecciona la opción de iniciar sesión.</a:t>
                      </a:r>
                    </a:p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Paso 3</a:t>
                      </a: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: el usuario ingresa el nombre de usuario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.</a:t>
                      </a:r>
                    </a:p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baseline="0" dirty="0">
                          <a:latin typeface="Verdana"/>
                          <a:ea typeface="Times New Roman"/>
                          <a:cs typeface="Times New Roman"/>
                        </a:rPr>
                        <a:t>Paso 4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: el usuario ingresa la contraseña.</a:t>
                      </a:r>
                    </a:p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baseline="0" dirty="0">
                          <a:latin typeface="Verdana"/>
                          <a:ea typeface="Times New Roman"/>
                          <a:cs typeface="Times New Roman"/>
                        </a:rPr>
                        <a:t>Paso 5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: el usuario presiona ingresar.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Paso 2</a:t>
                      </a: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: el sistema presenta la pantalla donde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 se solicita al usuario y contraseña</a:t>
                      </a: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.</a:t>
                      </a:r>
                    </a:p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Paso 6</a:t>
                      </a: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: el sistema verifica el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 nombre de usuario y contraseña.</a:t>
                      </a:r>
                    </a:p>
                    <a:p>
                      <a:pPr marL="342900" lvl="0" indent="-342900" algn="l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baseline="0" dirty="0">
                          <a:latin typeface="Verdana"/>
                          <a:ea typeface="Times New Roman"/>
                          <a:cs typeface="Times New Roman"/>
                        </a:rPr>
                        <a:t>Paso 7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: el sistema presenta la pantalla de sesión iniciada.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59670">
                <a:tc>
                  <a:txBody>
                    <a:bodyPr/>
                    <a:lstStyle/>
                    <a:p>
                      <a:pPr marL="342900" lvl="0" indent="-342900" algn="just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kumimoji="0" lang="es-ES_tradnl" sz="1200" b="1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+mn-cs"/>
                        </a:rPr>
                        <a:t>Curso Alterno:</a:t>
                      </a:r>
                      <a:endParaRPr kumimoji="0" lang="es-AR" sz="1200" b="1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+mn-cs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b="1" dirty="0">
                          <a:latin typeface="Verdana"/>
                          <a:ea typeface="Times New Roman"/>
                          <a:cs typeface="Times New Roman"/>
                        </a:rPr>
                        <a:t>Paso alternativo 6</a:t>
                      </a: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: el usuario o la contraseña no son válidas.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 Se notifica la discrepancia y se le pide nuevamente que ingrese dichos datos.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3848">
                <a:tc>
                  <a:txBody>
                    <a:bodyPr/>
                    <a:lstStyle/>
                    <a:p>
                      <a:pPr marL="342900" lvl="0" indent="-342900" algn="just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kumimoji="0" lang="es-ES_tradnl" sz="1200" b="1" kern="1200" dirty="0" err="1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+mn-cs"/>
                        </a:rPr>
                        <a:t>Postcondición</a:t>
                      </a:r>
                      <a:r>
                        <a:rPr kumimoji="0" lang="es-ES_tradnl" sz="1200" b="1" kern="1200" dirty="0">
                          <a:solidFill>
                            <a:schemeClr val="tx1"/>
                          </a:solidFill>
                          <a:latin typeface="Verdana"/>
                          <a:ea typeface="Times New Roman"/>
                          <a:cs typeface="+mn-cs"/>
                        </a:rPr>
                        <a:t>:</a:t>
                      </a:r>
                      <a:endParaRPr kumimoji="0" lang="es-AR" sz="1200" b="1" kern="1200" dirty="0">
                        <a:solidFill>
                          <a:schemeClr val="tx1"/>
                        </a:solidFill>
                        <a:latin typeface="Verdana"/>
                        <a:ea typeface="Times New Roman"/>
                        <a:cs typeface="+mn-cs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637540" algn="l"/>
                        </a:tabLst>
                      </a:pPr>
                      <a:r>
                        <a:rPr lang="es-ES_tradnl" sz="1200" dirty="0">
                          <a:latin typeface="Verdana"/>
                          <a:ea typeface="Times New Roman"/>
                          <a:cs typeface="Times New Roman"/>
                        </a:rPr>
                        <a:t>La sesión ha sido iniciada exitosamente</a:t>
                      </a:r>
                      <a:r>
                        <a:rPr lang="es-ES_tradnl" sz="1200" baseline="0" dirty="0">
                          <a:latin typeface="Verdana"/>
                          <a:ea typeface="Times New Roman"/>
                          <a:cs typeface="Times New Roman"/>
                        </a:rPr>
                        <a:t> y las opciones para usuarios registrados aparecen habilitadas.</a:t>
                      </a:r>
                      <a:endParaRPr lang="es-AR" sz="12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28575" marR="28575" marT="38100" marB="381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15732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400" b="1" dirty="0"/>
              <a:t>Bibliografía</a:t>
            </a:r>
            <a:endParaRPr lang="es-ES" sz="4400" b="1" dirty="0"/>
          </a:p>
        </p:txBody>
      </p:sp>
      <p:sp>
        <p:nvSpPr>
          <p:cNvPr id="58370" name="2 Marcador de contenido"/>
          <p:cNvSpPr>
            <a:spLocks noGrp="1"/>
          </p:cNvSpPr>
          <p:nvPr>
            <p:ph type="body" sz="quarter" idx="13"/>
          </p:nvPr>
        </p:nvSpPr>
        <p:spPr>
          <a:xfrm>
            <a:off x="1847529" y="1845734"/>
            <a:ext cx="8043232" cy="4023360"/>
          </a:xfrm>
        </p:spPr>
        <p:txBody>
          <a:bodyPr/>
          <a:lstStyle/>
          <a:p>
            <a:r>
              <a:rPr lang="es-ES_tradnl" sz="2000" dirty="0"/>
              <a:t>Libros Utilizados</a:t>
            </a:r>
          </a:p>
          <a:p>
            <a:endParaRPr lang="es-ES_tradnl" sz="2000" dirty="0"/>
          </a:p>
          <a:p>
            <a:pPr lvl="1"/>
            <a:r>
              <a:rPr lang="es-ES" sz="2000" dirty="0"/>
              <a:t>Sommerville Ian,  </a:t>
            </a:r>
            <a:r>
              <a:rPr lang="es-ES" sz="2000"/>
              <a:t>Capítulos 4, </a:t>
            </a:r>
            <a:r>
              <a:rPr lang="es-ES" sz="2000" dirty="0"/>
              <a:t>Ingeniería de software, Addison </a:t>
            </a:r>
            <a:r>
              <a:rPr lang="es-ES" sz="2000"/>
              <a:t>Wesley 2011</a:t>
            </a:r>
            <a:endParaRPr lang="es-ES" sz="2000" dirty="0"/>
          </a:p>
          <a:p>
            <a:pPr lvl="1"/>
            <a:r>
              <a:rPr lang="es-ES_tradnl" sz="2000" dirty="0" err="1"/>
              <a:t>Whitten</a:t>
            </a:r>
            <a:r>
              <a:rPr lang="es-ES_tradnl" sz="2000" dirty="0"/>
              <a:t> y Bentley, Análisis de Sistemas Diseño y Métodos, Capítulo 6, Mc Graw Hill 2008.</a:t>
            </a:r>
          </a:p>
          <a:p>
            <a:pPr lvl="1"/>
            <a:endParaRPr lang="es-ES_tradnl" sz="2000" dirty="0"/>
          </a:p>
          <a:p>
            <a:endParaRPr lang="es-ES" sz="2000" dirty="0"/>
          </a:p>
          <a:p>
            <a:endParaRPr lang="es-ES_tradnl" sz="2000" dirty="0"/>
          </a:p>
          <a:p>
            <a:pPr lvl="1"/>
            <a:endParaRPr lang="es-ES" sz="2000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313BD7E-F7C4-4BB1-B30C-B930CCB70064}" type="slidenum">
              <a:rPr lang="es-ES" smtClean="0"/>
              <a:pPr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84178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1 Título"/>
          <p:cNvSpPr>
            <a:spLocks noGrp="1"/>
          </p:cNvSpPr>
          <p:nvPr>
            <p:ph type="title"/>
          </p:nvPr>
        </p:nvSpPr>
        <p:spPr>
          <a:xfrm>
            <a:off x="767408" y="404664"/>
            <a:ext cx="8352928" cy="1143000"/>
          </a:xfrm>
        </p:spPr>
        <p:txBody>
          <a:bodyPr>
            <a:noAutofit/>
          </a:bodyPr>
          <a:lstStyle/>
          <a:p>
            <a:r>
              <a:rPr lang="es-ES_tradnl" sz="4400" b="1" dirty="0"/>
              <a:t>Casos de Uso - Definición</a:t>
            </a:r>
            <a:endParaRPr lang="es-ES" sz="44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623392" y="1846265"/>
            <a:ext cx="10369152" cy="4022725"/>
          </a:xfrm>
        </p:spPr>
        <p:txBody>
          <a:bodyPr>
            <a:noAutofit/>
          </a:bodyPr>
          <a:lstStyle/>
          <a:p>
            <a:pPr lvl="1" algn="just"/>
            <a:r>
              <a:rPr lang="es-ES_tradnl" sz="2400" dirty="0"/>
              <a:t>Proceso de modelado de las “funcionalidades” del sistema en término de los eventos que interactúan entre los usuarios y el sistema.</a:t>
            </a:r>
          </a:p>
          <a:p>
            <a:pPr lvl="1" algn="just"/>
            <a:endParaRPr lang="es-ES_tradnl" sz="2400" dirty="0"/>
          </a:p>
          <a:p>
            <a:pPr lvl="1" algn="just"/>
            <a:r>
              <a:rPr lang="es-ES_tradnl" sz="2400" dirty="0"/>
              <a:t>Tiene sus orígenes en el modelado orientado a objetos (Jacobson 1992) pero su eficiencia en modelado de requerimientos hizo que se independice de la técnica de diseño utilizada, siendo aplicable a cualquier metodología de desarrollo.</a:t>
            </a:r>
          </a:p>
          <a:p>
            <a:pPr lvl="1" algn="just"/>
            <a:endParaRPr lang="es-ES_tradnl" sz="2400" dirty="0"/>
          </a:p>
          <a:p>
            <a:pPr lvl="1" algn="just"/>
            <a:r>
              <a:rPr lang="es-ES_tradnl" sz="2400" dirty="0"/>
              <a:t>El uso de CU facilita y alienta la participación de los usuarios.</a:t>
            </a:r>
          </a:p>
        </p:txBody>
      </p:sp>
      <p:sp>
        <p:nvSpPr>
          <p:cNvPr id="19459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81620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1 Título"/>
          <p:cNvSpPr>
            <a:spLocks noGrp="1"/>
          </p:cNvSpPr>
          <p:nvPr>
            <p:ph type="title"/>
          </p:nvPr>
        </p:nvSpPr>
        <p:spPr>
          <a:xfrm>
            <a:off x="911424" y="332656"/>
            <a:ext cx="8136904" cy="1143000"/>
          </a:xfrm>
        </p:spPr>
        <p:txBody>
          <a:bodyPr>
            <a:noAutofit/>
          </a:bodyPr>
          <a:lstStyle/>
          <a:p>
            <a:r>
              <a:rPr lang="es-ES_tradnl" sz="4400" b="1" dirty="0"/>
              <a:t>Casos de Uso - Beneficios</a:t>
            </a:r>
            <a:endParaRPr lang="es-ES" sz="4400" b="1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839416" y="1772817"/>
            <a:ext cx="10585176" cy="4022725"/>
          </a:xfrm>
        </p:spPr>
        <p:txBody>
          <a:bodyPr>
            <a:noAutofit/>
          </a:bodyPr>
          <a:lstStyle/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Herramienta para capturar requerimientos funcionales.</a:t>
            </a:r>
          </a:p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Descompone el alcance del sistema en piezas más manejables.</a:t>
            </a:r>
          </a:p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Medio de comunicación con los usuarios.</a:t>
            </a:r>
          </a:p>
          <a:p>
            <a:pPr marL="450850" lvl="3" indent="-450850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dirty="0"/>
              <a:t>Utiliza lenguaje común y fácil de entender por las partes.</a:t>
            </a:r>
          </a:p>
          <a:p>
            <a:pPr marL="355600" lvl="2" indent="-355600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Permite estimar el alcance del proyecto y el esfuerzo a realizar.</a:t>
            </a:r>
          </a:p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Define una línea base para la definición de los planes de prueba.</a:t>
            </a:r>
          </a:p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Define una línea base para toda la documentación del sistema.</a:t>
            </a:r>
          </a:p>
          <a:p>
            <a:pPr lvl="2">
              <a:buClr>
                <a:schemeClr val="accent6"/>
              </a:buClr>
              <a:buFont typeface="Wingdings" panose="05000000000000000000" pitchFamily="2" charset="2"/>
              <a:buChar char="ü"/>
            </a:pPr>
            <a:r>
              <a:rPr lang="es-ES_tradnl" sz="2400" i="0" dirty="0"/>
              <a:t>Proporciona una herramienta para el seguimiento de los requisitos.</a:t>
            </a:r>
          </a:p>
          <a:p>
            <a:pPr lvl="2"/>
            <a:endParaRPr lang="es-ES_tradnl" sz="2400" i="0" dirty="0"/>
          </a:p>
          <a:p>
            <a:pPr lvl="2"/>
            <a:endParaRPr lang="es-ES" sz="2400" dirty="0"/>
          </a:p>
        </p:txBody>
      </p:sp>
      <p:sp>
        <p:nvSpPr>
          <p:cNvPr id="20483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45434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Componentes</a:t>
            </a:r>
            <a:endParaRPr lang="es-ES" sz="4400" b="1" dirty="0"/>
          </a:p>
        </p:txBody>
      </p:sp>
      <p:sp>
        <p:nvSpPr>
          <p:cNvPr id="21506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549932" y="1988840"/>
            <a:ext cx="7543800" cy="4022725"/>
          </a:xfrm>
        </p:spPr>
        <p:txBody>
          <a:bodyPr>
            <a:normAutofit/>
          </a:bodyPr>
          <a:lstStyle/>
          <a:p>
            <a:endParaRPr lang="es-ES_tradnl" sz="2400" dirty="0"/>
          </a:p>
          <a:p>
            <a:pPr lvl="1"/>
            <a:r>
              <a:rPr lang="es-ES_tradnl" sz="2400" b="1" dirty="0"/>
              <a:t>Diagrama de Casos de Uso</a:t>
            </a:r>
          </a:p>
          <a:p>
            <a:pPr lvl="2"/>
            <a:r>
              <a:rPr lang="es-ES_tradnl" sz="2400" dirty="0"/>
              <a:t>Ilustra las interacciones entre el sistema y los actores.</a:t>
            </a:r>
          </a:p>
          <a:p>
            <a:pPr lvl="2"/>
            <a:endParaRPr lang="es-ES_tradnl" sz="2400" dirty="0"/>
          </a:p>
          <a:p>
            <a:pPr lvl="2"/>
            <a:endParaRPr lang="es-ES_tradnl" sz="2400" dirty="0"/>
          </a:p>
          <a:p>
            <a:pPr lvl="1"/>
            <a:r>
              <a:rPr lang="es-ES_tradnl" sz="2400" b="1" dirty="0"/>
              <a:t>Escenarios (narración del CU)</a:t>
            </a:r>
          </a:p>
          <a:p>
            <a:pPr lvl="2"/>
            <a:r>
              <a:rPr lang="es-ES_tradnl" sz="2400" dirty="0"/>
              <a:t>Descripción de la interacción entre el actor </a:t>
            </a:r>
          </a:p>
          <a:p>
            <a:pPr lvl="2">
              <a:buNone/>
            </a:pPr>
            <a:r>
              <a:rPr lang="es-ES_tradnl" sz="2400" dirty="0"/>
              <a:t>    y el sistema para realizar la funcionalidad.</a:t>
            </a:r>
          </a:p>
        </p:txBody>
      </p:sp>
      <p:sp>
        <p:nvSpPr>
          <p:cNvPr id="21507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5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176" y="1196752"/>
            <a:ext cx="2452566" cy="2376264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3956697"/>
            <a:ext cx="2023864" cy="292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493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/>
              <a:t>Casos de Uso – Diagrama</a:t>
            </a:r>
            <a:endParaRPr lang="es-ES" sz="4000" b="1" dirty="0"/>
          </a:p>
        </p:txBody>
      </p:sp>
      <p:sp>
        <p:nvSpPr>
          <p:cNvPr id="23554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1127448" y="1916832"/>
            <a:ext cx="9433048" cy="4022725"/>
          </a:xfrm>
        </p:spPr>
        <p:txBody>
          <a:bodyPr>
            <a:normAutofit/>
          </a:bodyPr>
          <a:lstStyle/>
          <a:p>
            <a:pPr lvl="1"/>
            <a:r>
              <a:rPr lang="es-ES_tradnl" sz="2400" dirty="0"/>
              <a:t>Diagrama de Casos de Uso</a:t>
            </a:r>
          </a:p>
          <a:p>
            <a:pPr lvl="2"/>
            <a:r>
              <a:rPr lang="es-ES_tradnl" sz="2400" dirty="0"/>
              <a:t>Ejemplo</a:t>
            </a:r>
          </a:p>
          <a:p>
            <a:pPr lvl="2"/>
            <a:endParaRPr lang="es-ES_tradnl" sz="2400" dirty="0"/>
          </a:p>
          <a:p>
            <a:pPr lvl="3"/>
            <a:endParaRPr lang="es-ES_tradnl" sz="2400" dirty="0"/>
          </a:p>
          <a:p>
            <a:pPr lvl="2"/>
            <a:endParaRPr lang="es-ES" sz="2400" dirty="0"/>
          </a:p>
        </p:txBody>
      </p:sp>
      <p:sp>
        <p:nvSpPr>
          <p:cNvPr id="23555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6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888" y="1857375"/>
            <a:ext cx="420052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897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1 Título"/>
          <p:cNvSpPr>
            <a:spLocks noGrp="1"/>
          </p:cNvSpPr>
          <p:nvPr>
            <p:ph type="title"/>
          </p:nvPr>
        </p:nvSpPr>
        <p:spPr>
          <a:xfrm>
            <a:off x="551384" y="404664"/>
            <a:ext cx="10806607" cy="1273283"/>
          </a:xfrm>
        </p:spPr>
        <p:txBody>
          <a:bodyPr>
            <a:noAutofit/>
          </a:bodyPr>
          <a:lstStyle/>
          <a:p>
            <a:r>
              <a:rPr lang="es-ES_tradnl" sz="4400" b="1" dirty="0"/>
              <a:t>Casos de Uso  - Diagrama </a:t>
            </a:r>
            <a:endParaRPr lang="es-ES" sz="4400" b="1" dirty="0"/>
          </a:p>
        </p:txBody>
      </p:sp>
      <p:sp>
        <p:nvSpPr>
          <p:cNvPr id="25602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4007768" y="1916832"/>
            <a:ext cx="5904656" cy="4022725"/>
          </a:xfrm>
        </p:spPr>
        <p:txBody>
          <a:bodyPr>
            <a:normAutofit/>
          </a:bodyPr>
          <a:lstStyle/>
          <a:p>
            <a:pPr lvl="2" algn="just"/>
            <a:r>
              <a:rPr lang="es-ES_tradnl" sz="2400" b="1" dirty="0"/>
              <a:t>Caso de Uso</a:t>
            </a:r>
          </a:p>
          <a:p>
            <a:pPr lvl="3" algn="just"/>
            <a:r>
              <a:rPr lang="es-ES_tradnl" sz="2400" dirty="0"/>
              <a:t>Representa un objetivo (funcionalidad) individual del sistema y describe la secuencia de actividades y de interacciones para alcanzarlo.</a:t>
            </a:r>
          </a:p>
          <a:p>
            <a:pPr lvl="3" algn="just"/>
            <a:r>
              <a:rPr lang="es-ES_tradnl" sz="2400" dirty="0"/>
              <a:t>Para que el CU sea considerado un requerimiento debe estar acompañado de su respectivo escenario.</a:t>
            </a:r>
          </a:p>
          <a:p>
            <a:pPr lvl="2" algn="just"/>
            <a:endParaRPr lang="es-ES_tradnl" sz="2400" dirty="0"/>
          </a:p>
          <a:p>
            <a:pPr lvl="3" algn="just"/>
            <a:endParaRPr lang="es-ES_tradnl" sz="2400" dirty="0"/>
          </a:p>
          <a:p>
            <a:pPr lvl="2" algn="just"/>
            <a:endParaRPr lang="es-ES" sz="2400" dirty="0"/>
          </a:p>
        </p:txBody>
      </p:sp>
      <p:sp>
        <p:nvSpPr>
          <p:cNvPr id="25603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7</a:t>
            </a:fld>
            <a:endParaRPr lang="es-ES"/>
          </a:p>
        </p:txBody>
      </p:sp>
      <p:sp>
        <p:nvSpPr>
          <p:cNvPr id="4" name="3 Elipse"/>
          <p:cNvSpPr/>
          <p:nvPr/>
        </p:nvSpPr>
        <p:spPr>
          <a:xfrm>
            <a:off x="839416" y="2492896"/>
            <a:ext cx="2592288" cy="1944216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b="1" dirty="0"/>
              <a:t>Símbolo de Caso de Uso</a:t>
            </a:r>
          </a:p>
        </p:txBody>
      </p:sp>
    </p:spTree>
    <p:extLst>
      <p:ext uri="{BB962C8B-B14F-4D97-AF65-F5344CB8AC3E}">
        <p14:creationId xmlns:p14="http://schemas.microsoft.com/office/powerpoint/2010/main" val="4024572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Diagrama</a:t>
            </a:r>
            <a:endParaRPr lang="es-ES" sz="4400" b="1" dirty="0"/>
          </a:p>
        </p:txBody>
      </p:sp>
      <p:sp>
        <p:nvSpPr>
          <p:cNvPr id="27650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4511824" y="1844824"/>
            <a:ext cx="4968552" cy="4022725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Actores</a:t>
            </a:r>
          </a:p>
          <a:p>
            <a:pPr lvl="3"/>
            <a:r>
              <a:rPr lang="es-ES_tradnl" sz="2400" dirty="0"/>
              <a:t>Un actor inicia una actividad (CU) en el sistema. </a:t>
            </a:r>
          </a:p>
          <a:p>
            <a:pPr lvl="3"/>
            <a:r>
              <a:rPr lang="es-ES_tradnl" sz="2400" dirty="0"/>
              <a:t>Representa un papel desempeñado por un usuario que interactúa (rol).</a:t>
            </a:r>
          </a:p>
          <a:p>
            <a:pPr lvl="3"/>
            <a:r>
              <a:rPr lang="es-ES_tradnl" sz="2400" dirty="0"/>
              <a:t>Puede ser una persona, sistema externo o dispositivo externo que dispare un evento (sensor, reloj).</a:t>
            </a:r>
          </a:p>
          <a:p>
            <a:pPr lvl="3"/>
            <a:endParaRPr lang="es-ES_tradnl" sz="2400" dirty="0"/>
          </a:p>
          <a:p>
            <a:pPr lvl="2"/>
            <a:endParaRPr lang="es-ES" sz="2400" dirty="0"/>
          </a:p>
        </p:txBody>
      </p:sp>
      <p:sp>
        <p:nvSpPr>
          <p:cNvPr id="27651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8</a:t>
            </a:fld>
            <a:endParaRPr lang="es-ES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1988840"/>
            <a:ext cx="3096344" cy="422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464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b="1" dirty="0"/>
              <a:t>Casos de Uso – Diagrama</a:t>
            </a:r>
            <a:endParaRPr lang="es-ES" sz="4400" b="1" dirty="0"/>
          </a:p>
        </p:txBody>
      </p:sp>
      <p:sp>
        <p:nvSpPr>
          <p:cNvPr id="29698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4007768" y="1988840"/>
            <a:ext cx="7543800" cy="4022725"/>
          </a:xfrm>
        </p:spPr>
        <p:txBody>
          <a:bodyPr>
            <a:normAutofit/>
          </a:bodyPr>
          <a:lstStyle/>
          <a:p>
            <a:pPr lvl="2"/>
            <a:r>
              <a:rPr lang="es-ES_tradnl" sz="2400" b="1" dirty="0"/>
              <a:t>Relaciones</a:t>
            </a:r>
          </a:p>
          <a:p>
            <a:pPr lvl="3"/>
            <a:r>
              <a:rPr lang="es-ES_tradnl" sz="2400" dirty="0"/>
              <a:t>Asociaciones</a:t>
            </a:r>
          </a:p>
          <a:p>
            <a:pPr lvl="3"/>
            <a:r>
              <a:rPr lang="es-ES_tradnl" sz="2400" dirty="0"/>
              <a:t>Extensiones (</a:t>
            </a:r>
            <a:r>
              <a:rPr lang="es-ES_tradnl" sz="2400" dirty="0" err="1"/>
              <a:t>Extends</a:t>
            </a:r>
            <a:r>
              <a:rPr lang="es-ES_tradnl" sz="2400" dirty="0"/>
              <a:t>)</a:t>
            </a:r>
          </a:p>
          <a:p>
            <a:pPr lvl="3"/>
            <a:r>
              <a:rPr lang="es-ES_tradnl" sz="2400" dirty="0"/>
              <a:t>Uso o Inclusión  (Uses)</a:t>
            </a:r>
          </a:p>
          <a:p>
            <a:pPr lvl="3"/>
            <a:r>
              <a:rPr lang="es-ES_tradnl" sz="2400" dirty="0"/>
              <a:t>Dependencia (</a:t>
            </a:r>
            <a:r>
              <a:rPr lang="es-ES_tradnl" sz="2400" dirty="0" err="1"/>
              <a:t>Depends</a:t>
            </a:r>
            <a:r>
              <a:rPr lang="es-ES_tradnl" sz="2400" dirty="0"/>
              <a:t>)</a:t>
            </a:r>
          </a:p>
          <a:p>
            <a:pPr lvl="3"/>
            <a:r>
              <a:rPr lang="es-ES_tradnl" sz="2400" dirty="0"/>
              <a:t>Herencia</a:t>
            </a:r>
          </a:p>
          <a:p>
            <a:pPr lvl="3"/>
            <a:endParaRPr lang="es-ES_tradnl" sz="2400" dirty="0"/>
          </a:p>
          <a:p>
            <a:pPr lvl="2"/>
            <a:endParaRPr lang="es-ES" sz="2400" dirty="0"/>
          </a:p>
        </p:txBody>
      </p:sp>
      <p:sp>
        <p:nvSpPr>
          <p:cNvPr id="29699" name="6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/>
              <a:t>Whitten y Bentley </a:t>
            </a:r>
            <a:endParaRPr lang="es-ES"/>
          </a:p>
          <a:p>
            <a:endParaRPr lang="es-ES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DD1052B-6F63-438E-BAAA-26CAC9AAF82C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1692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erlín">
  <a:themeElements>
    <a:clrScheme name="Personalizado 7">
      <a:dk1>
        <a:srgbClr val="660033"/>
      </a:dk1>
      <a:lt1>
        <a:sysClr val="window" lastClr="FFFFFF"/>
      </a:lt1>
      <a:dk2>
        <a:srgbClr val="000000"/>
      </a:dk2>
      <a:lt2>
        <a:srgbClr val="FFFFFF"/>
      </a:lt2>
      <a:accent1>
        <a:srgbClr val="66003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10.xml><?xml version="1.0" encoding="utf-8"?>
<a:theme xmlns:a="http://schemas.openxmlformats.org/drawingml/2006/main" name="Tema3">
  <a:themeElements>
    <a:clrScheme name="Personalizado 1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C00000"/>
      </a:accent1>
      <a:accent2>
        <a:srgbClr val="CCB400"/>
      </a:accent2>
      <a:accent3>
        <a:srgbClr val="8CADAE"/>
      </a:accent3>
      <a:accent4>
        <a:srgbClr val="7F7F7F"/>
      </a:accent4>
      <a:accent5>
        <a:srgbClr val="8FB08C"/>
      </a:accent5>
      <a:accent6>
        <a:srgbClr val="C00000"/>
      </a:accent6>
      <a:hlink>
        <a:srgbClr val="00A3D6"/>
      </a:hlink>
      <a:folHlink>
        <a:srgbClr val="694F07"/>
      </a:folHlink>
    </a:clrScheme>
    <a:fontScheme name="Metropolitan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a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3" id="{6AD52EF2-3116-483B-907F-0DF5907AC153}" vid="{2BBE4237-8844-4E2F-B7CD-644BE1D1160B}"/>
    </a:ext>
  </a:extLst>
</a:theme>
</file>

<file path=ppt/theme/theme11.xml><?xml version="1.0" encoding="utf-8"?>
<a:theme xmlns:a="http://schemas.openxmlformats.org/drawingml/2006/main" name="8_Berlín">
  <a:themeElements>
    <a:clrScheme name="Personalizado 7">
      <a:dk1>
        <a:srgbClr val="660033"/>
      </a:dk1>
      <a:lt1>
        <a:sysClr val="window" lastClr="FFFFFF"/>
      </a:lt1>
      <a:dk2>
        <a:srgbClr val="000000"/>
      </a:dk2>
      <a:lt2>
        <a:srgbClr val="FFFFFF"/>
      </a:lt2>
      <a:accent1>
        <a:srgbClr val="66003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12.xml><?xml version="1.0" encoding="utf-8"?>
<a:theme xmlns:a="http://schemas.openxmlformats.org/drawingml/2006/main" name="9_Berlín">
  <a:themeElements>
    <a:clrScheme name="Personalizado 26">
      <a:dk1>
        <a:srgbClr val="7F7F7F"/>
      </a:dk1>
      <a:lt1>
        <a:srgbClr val="A52705"/>
      </a:lt1>
      <a:dk2>
        <a:srgbClr val="FFFFFF"/>
      </a:dk2>
      <a:lt2>
        <a:srgbClr val="B2B2B2"/>
      </a:lt2>
      <a:accent1>
        <a:srgbClr val="7F7F7F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A52705"/>
      </a:accent6>
      <a:hlink>
        <a:srgbClr val="7B1D03"/>
      </a:hlink>
      <a:folHlink>
        <a:srgbClr val="FB967B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13.xml><?xml version="1.0" encoding="utf-8"?>
<a:theme xmlns:a="http://schemas.openxmlformats.org/drawingml/2006/main" name="10_Berlí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14.xml><?xml version="1.0" encoding="utf-8"?>
<a:theme xmlns:a="http://schemas.openxmlformats.org/drawingml/2006/main" name="11_Berlí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1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rlín">
  <a:themeElements>
    <a:clrScheme name="Personalizado 26">
      <a:dk1>
        <a:srgbClr val="7F7F7F"/>
      </a:dk1>
      <a:lt1>
        <a:srgbClr val="A52705"/>
      </a:lt1>
      <a:dk2>
        <a:srgbClr val="FFFFFF"/>
      </a:dk2>
      <a:lt2>
        <a:srgbClr val="B2B2B2"/>
      </a:lt2>
      <a:accent1>
        <a:srgbClr val="7F7F7F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A52705"/>
      </a:accent6>
      <a:hlink>
        <a:srgbClr val="7B1D03"/>
      </a:hlink>
      <a:folHlink>
        <a:srgbClr val="FB967B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3.xml><?xml version="1.0" encoding="utf-8"?>
<a:theme xmlns:a="http://schemas.openxmlformats.org/drawingml/2006/main" name="2_Berlí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Berlí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1_Tema3">
  <a:themeElements>
    <a:clrScheme name="Personalizado 1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C00000"/>
      </a:accent1>
      <a:accent2>
        <a:srgbClr val="CCB400"/>
      </a:accent2>
      <a:accent3>
        <a:srgbClr val="8CADAE"/>
      </a:accent3>
      <a:accent4>
        <a:srgbClr val="7F7F7F"/>
      </a:accent4>
      <a:accent5>
        <a:srgbClr val="8FB08C"/>
      </a:accent5>
      <a:accent6>
        <a:srgbClr val="C00000"/>
      </a:accent6>
      <a:hlink>
        <a:srgbClr val="00A3D6"/>
      </a:hlink>
      <a:folHlink>
        <a:srgbClr val="694F07"/>
      </a:folHlink>
    </a:clrScheme>
    <a:fontScheme name="Metropolitan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a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3" id="{6AD52EF2-3116-483B-907F-0DF5907AC153}" vid="{2BBE4237-8844-4E2F-B7CD-644BE1D1160B}"/>
    </a:ext>
  </a:extLst>
</a:theme>
</file>

<file path=ppt/theme/theme6.xml><?xml version="1.0" encoding="utf-8"?>
<a:theme xmlns:a="http://schemas.openxmlformats.org/drawingml/2006/main" name="4_Berlín">
  <a:themeElements>
    <a:clrScheme name="Personalizado 7">
      <a:dk1>
        <a:srgbClr val="660033"/>
      </a:dk1>
      <a:lt1>
        <a:sysClr val="window" lastClr="FFFFFF"/>
      </a:lt1>
      <a:dk2>
        <a:srgbClr val="000000"/>
      </a:dk2>
      <a:lt2>
        <a:srgbClr val="FFFFFF"/>
      </a:lt2>
      <a:accent1>
        <a:srgbClr val="66003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7.xml><?xml version="1.0" encoding="utf-8"?>
<a:theme xmlns:a="http://schemas.openxmlformats.org/drawingml/2006/main" name="5_Berlín">
  <a:themeElements>
    <a:clrScheme name="Personalizado 26">
      <a:dk1>
        <a:srgbClr val="7F7F7F"/>
      </a:dk1>
      <a:lt1>
        <a:srgbClr val="A52705"/>
      </a:lt1>
      <a:dk2>
        <a:srgbClr val="FFFFFF"/>
      </a:dk2>
      <a:lt2>
        <a:srgbClr val="B2B2B2"/>
      </a:lt2>
      <a:accent1>
        <a:srgbClr val="7F7F7F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A52705"/>
      </a:accent6>
      <a:hlink>
        <a:srgbClr val="7B1D03"/>
      </a:hlink>
      <a:folHlink>
        <a:srgbClr val="FB967B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8.xml><?xml version="1.0" encoding="utf-8"?>
<a:theme xmlns:a="http://schemas.openxmlformats.org/drawingml/2006/main" name="6_Berlí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9.xml><?xml version="1.0" encoding="utf-8"?>
<a:theme xmlns:a="http://schemas.openxmlformats.org/drawingml/2006/main" name="7_Berlí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tf00001054</Template>
  <TotalTime>4746</TotalTime>
  <Words>2034</Words>
  <Application>Microsoft Office PowerPoint</Application>
  <PresentationFormat>Panorámica</PresentationFormat>
  <Paragraphs>320</Paragraphs>
  <Slides>29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14</vt:i4>
      </vt:variant>
      <vt:variant>
        <vt:lpstr>Títulos de diapositiva</vt:lpstr>
      </vt:variant>
      <vt:variant>
        <vt:i4>29</vt:i4>
      </vt:variant>
    </vt:vector>
  </HeadingPairs>
  <TitlesOfParts>
    <vt:vector size="51" baseType="lpstr">
      <vt:lpstr>Arial</vt:lpstr>
      <vt:lpstr>Calibri</vt:lpstr>
      <vt:lpstr>Calibri Light</vt:lpstr>
      <vt:lpstr>Times New Roman</vt:lpstr>
      <vt:lpstr>Trebuchet MS</vt:lpstr>
      <vt:lpstr>Tw Cen MT</vt:lpstr>
      <vt:lpstr>Verdana</vt:lpstr>
      <vt:lpstr>Wingdings</vt:lpstr>
      <vt:lpstr>1_Berlín</vt:lpstr>
      <vt:lpstr>Berlín</vt:lpstr>
      <vt:lpstr>2_Berlín</vt:lpstr>
      <vt:lpstr>3_Berlín</vt:lpstr>
      <vt:lpstr>1_Tema3</vt:lpstr>
      <vt:lpstr>4_Berlín</vt:lpstr>
      <vt:lpstr>5_Berlín</vt:lpstr>
      <vt:lpstr>6_Berlín</vt:lpstr>
      <vt:lpstr>7_Berlín</vt:lpstr>
      <vt:lpstr>Tema3</vt:lpstr>
      <vt:lpstr>8_Berlín</vt:lpstr>
      <vt:lpstr>9_Berlín</vt:lpstr>
      <vt:lpstr>10_Berlín</vt:lpstr>
      <vt:lpstr>11_Berlín</vt:lpstr>
      <vt:lpstr>Ingeniería de Software I </vt:lpstr>
      <vt:lpstr>Técnicas de Especificación de Requerimientos</vt:lpstr>
      <vt:lpstr>Casos de Uso - Definición</vt:lpstr>
      <vt:lpstr>Casos de Uso - Beneficios</vt:lpstr>
      <vt:lpstr>Casos de Uso – Componentes</vt:lpstr>
      <vt:lpstr>Casos de Uso – Diagrama</vt:lpstr>
      <vt:lpstr>Casos de Uso  - Diagrama </vt:lpstr>
      <vt:lpstr>Casos de Uso – Diagrama</vt:lpstr>
      <vt:lpstr>Casos de Uso – Diagrama</vt:lpstr>
      <vt:lpstr>Casos de Uso - Diagrama</vt:lpstr>
      <vt:lpstr>Casos de Uso - Diagrama</vt:lpstr>
      <vt:lpstr>Casos de Uso – Diagrama</vt:lpstr>
      <vt:lpstr>Casos de Uso - Diagrama</vt:lpstr>
      <vt:lpstr>Casos de Uso - Diagrama</vt:lpstr>
      <vt:lpstr>Casos de Uso - Escenarios</vt:lpstr>
      <vt:lpstr>Casos de Uso  -  Ejemplo de escenario</vt:lpstr>
      <vt:lpstr>Casos de Uso- Ejemplo de escenario</vt:lpstr>
      <vt:lpstr>Presentación de PowerPoint</vt:lpstr>
      <vt:lpstr>Casos de Uso – Proceso de modelado</vt:lpstr>
      <vt:lpstr>Casos de Uso – Proceso de modelado</vt:lpstr>
      <vt:lpstr>Casos de Uso – Proceso de modelado</vt:lpstr>
      <vt:lpstr>Casos de Uso – Características importantes</vt:lpstr>
      <vt:lpstr>Casos de Uso – Ejemplo</vt:lpstr>
      <vt:lpstr>Casos de Uso – Ejemplo - Actores</vt:lpstr>
      <vt:lpstr>Casos de Uso – Ejemplo – Casos de Uso </vt:lpstr>
      <vt:lpstr>Casos de Uso – Ejemplo</vt:lpstr>
      <vt:lpstr>Casos de uso – Ejemplo - Diagrama</vt:lpstr>
      <vt:lpstr>Casos de uso – Ejemplo- Escenarios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Ariel</dc:creator>
  <cp:lastModifiedBy>Usuario</cp:lastModifiedBy>
  <cp:revision>301</cp:revision>
  <dcterms:created xsi:type="dcterms:W3CDTF">2011-08-01T13:16:26Z</dcterms:created>
  <dcterms:modified xsi:type="dcterms:W3CDTF">2021-09-08T20:53:18Z</dcterms:modified>
</cp:coreProperties>
</file>

<file path=docProps/thumbnail.jpeg>
</file>